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0" r:id="rId5"/>
    <p:sldMasterId id="2147483722" r:id="rId6"/>
    <p:sldMasterId id="2147483735" r:id="rId7"/>
  </p:sldMasterIdLst>
  <p:notesMasterIdLst>
    <p:notesMasterId r:id="rId37"/>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360A3-E62C-48A8-A65A-7B3B04126221}" type="datetimeFigureOut">
              <a:rPr lang="en-US" smtClean="0"/>
              <a:t>21/02/2021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067BE-F9E9-471C-9BBC-7AB712C9E918}" type="slidenum">
              <a:rPr lang="en-US" smtClean="0"/>
              <a:t>‹#›</a:t>
            </a:fld>
            <a:endParaRPr lang="en-US"/>
          </a:p>
        </p:txBody>
      </p:sp>
    </p:spTree>
    <p:extLst>
      <p:ext uri="{BB962C8B-B14F-4D97-AF65-F5344CB8AC3E}">
        <p14:creationId xmlns:p14="http://schemas.microsoft.com/office/powerpoint/2010/main" val="259898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7EDE3392-74CE-4008-AA56-16BABF3CA99E}" type="slidenum">
              <a:rPr lang="en-US" altLang="en-US">
                <a:solidFill>
                  <a:prstClr val="black"/>
                </a:solidFill>
              </a:rPr>
              <a:pPr/>
              <a:t>17</a:t>
            </a:fld>
            <a:endParaRPr lang="en-US" altLang="en-US">
              <a:solidFill>
                <a:prstClr val="black"/>
              </a:solidFill>
            </a:endParaRPr>
          </a:p>
        </p:txBody>
      </p:sp>
      <p:sp>
        <p:nvSpPr>
          <p:cNvPr id="9219" name="Rectangle 2"/>
          <p:cNvSpPr>
            <a:spLocks noGrp="1" noRot="1" noChangeAspect="1" noChangeArrowheads="1" noTextEdit="1"/>
          </p:cNvSpPr>
          <p:nvPr>
            <p:ph type="sldImg"/>
          </p:nvPr>
        </p:nvSpPr>
        <p:spPr>
          <a:xfrm>
            <a:off x="685800" y="685800"/>
            <a:ext cx="5486400" cy="3429000"/>
          </a:xfrm>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7F63C17F-8049-4025-8809-6F234CC29B83}" type="slidenum">
              <a:rPr lang="en-US" altLang="en-US">
                <a:solidFill>
                  <a:prstClr val="black"/>
                </a:solidFill>
              </a:rPr>
              <a:pPr/>
              <a:t>18</a:t>
            </a:fld>
            <a:endParaRPr lang="en-US" altLang="en-US">
              <a:solidFill>
                <a:prstClr val="black"/>
              </a:solidFill>
            </a:endParaRPr>
          </a:p>
        </p:txBody>
      </p:sp>
      <p:sp>
        <p:nvSpPr>
          <p:cNvPr id="11267" name="Rectangle 2"/>
          <p:cNvSpPr>
            <a:spLocks noGrp="1" noRot="1" noChangeAspect="1" noChangeArrowheads="1" noTextEdit="1"/>
          </p:cNvSpPr>
          <p:nvPr>
            <p:ph type="sldImg"/>
          </p:nvPr>
        </p:nvSpPr>
        <p:spPr>
          <a:xfrm>
            <a:off x="685800" y="685800"/>
            <a:ext cx="5486400" cy="3429000"/>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C3CDD852-4307-480C-B88A-42BA351A5D97}" type="slidenum">
              <a:rPr lang="en-US" altLang="en-US">
                <a:solidFill>
                  <a:prstClr val="black"/>
                </a:solidFill>
              </a:rPr>
              <a:pPr/>
              <a:t>19</a:t>
            </a:fld>
            <a:endParaRPr lang="en-US" altLang="en-US">
              <a:solidFill>
                <a:prstClr val="black"/>
              </a:solidFill>
            </a:endParaRPr>
          </a:p>
        </p:txBody>
      </p:sp>
      <p:sp>
        <p:nvSpPr>
          <p:cNvPr id="13315" name="Rectangle 2"/>
          <p:cNvSpPr>
            <a:spLocks noGrp="1" noRot="1" noChangeAspect="1" noChangeArrowheads="1" noTextEdit="1"/>
          </p:cNvSpPr>
          <p:nvPr>
            <p:ph type="sldImg"/>
          </p:nvPr>
        </p:nvSpPr>
        <p:spPr>
          <a:xfrm>
            <a:off x="685800" y="685800"/>
            <a:ext cx="5486400" cy="3429000"/>
          </a:xfrm>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6C90BA9F-60E4-432B-B59B-3B7E96C07FDC}" type="slidenum">
              <a:rPr lang="en-US" altLang="en-US">
                <a:solidFill>
                  <a:prstClr val="black"/>
                </a:solidFill>
              </a:rPr>
              <a:pPr/>
              <a:t>23</a:t>
            </a:fld>
            <a:endParaRPr lang="en-US" altLang="en-US">
              <a:solidFill>
                <a:prstClr val="black"/>
              </a:solidFill>
            </a:endParaRPr>
          </a:p>
        </p:txBody>
      </p:sp>
      <p:sp>
        <p:nvSpPr>
          <p:cNvPr id="18435" name="Rectangle 2"/>
          <p:cNvSpPr>
            <a:spLocks noGrp="1" noRot="1" noChangeAspect="1" noChangeArrowheads="1" noTextEdit="1"/>
          </p:cNvSpPr>
          <p:nvPr>
            <p:ph type="sldImg"/>
          </p:nvPr>
        </p:nvSpPr>
        <p:spPr>
          <a:xfrm>
            <a:off x="685800" y="685800"/>
            <a:ext cx="5486400" cy="3429000"/>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40D4FB5A-6C63-41A9-BA3D-A99CD3D637DF}" type="slidenum">
              <a:rPr lang="en-US" altLang="en-US">
                <a:solidFill>
                  <a:prstClr val="black"/>
                </a:solidFill>
              </a:rPr>
              <a:pPr/>
              <a:t>24</a:t>
            </a:fld>
            <a:endParaRPr lang="en-US" altLang="en-US">
              <a:solidFill>
                <a:prstClr val="black"/>
              </a:solidFill>
            </a:endParaRPr>
          </a:p>
        </p:txBody>
      </p:sp>
      <p:sp>
        <p:nvSpPr>
          <p:cNvPr id="20483" name="Rectangle 2"/>
          <p:cNvSpPr>
            <a:spLocks noGrp="1" noRot="1" noChangeAspect="1" noChangeArrowheads="1" noTextEdit="1"/>
          </p:cNvSpPr>
          <p:nvPr>
            <p:ph type="sldImg"/>
          </p:nvPr>
        </p:nvSpPr>
        <p:spPr>
          <a:xfrm>
            <a:off x="685800" y="685800"/>
            <a:ext cx="5486400" cy="3429000"/>
          </a:xfrm>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DEE961F5-82E2-428D-84C9-4168F35A1435}" type="slidenum">
              <a:rPr lang="en-US" altLang="en-US">
                <a:solidFill>
                  <a:prstClr val="black"/>
                </a:solidFill>
              </a:rPr>
              <a:pPr/>
              <a:t>26</a:t>
            </a:fld>
            <a:endParaRPr lang="en-US" altLang="en-US">
              <a:solidFill>
                <a:prstClr val="black"/>
              </a:solidFill>
            </a:endParaRPr>
          </a:p>
        </p:txBody>
      </p:sp>
      <p:sp>
        <p:nvSpPr>
          <p:cNvPr id="23555" name="Rectangle 2"/>
          <p:cNvSpPr>
            <a:spLocks noGrp="1" noRot="1" noChangeAspect="1" noChangeArrowheads="1" noTextEdit="1"/>
          </p:cNvSpPr>
          <p:nvPr>
            <p:ph type="sldImg"/>
          </p:nvPr>
        </p:nvSpPr>
        <p:spPr>
          <a:xfrm>
            <a:off x="685800" y="685800"/>
            <a:ext cx="5486400" cy="34290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134116CE-AEC4-436B-9A89-19BA99BE8AEC}" type="slidenum">
              <a:rPr lang="en-US" altLang="en-US">
                <a:solidFill>
                  <a:prstClr val="black"/>
                </a:solidFill>
              </a:rPr>
              <a:pPr/>
              <a:t>27</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3CBEA979-1014-496E-AD14-DE1E51C53900}" type="slidenum">
              <a:rPr lang="en-US" altLang="en-US">
                <a:solidFill>
                  <a:prstClr val="black"/>
                </a:solidFill>
              </a:rPr>
              <a:pPr/>
              <a:t>28</a:t>
            </a:fld>
            <a:endParaRPr lang="en-US" altLang="en-US">
              <a:solidFill>
                <a:prstClr val="black"/>
              </a:solidFill>
            </a:endParaRPr>
          </a:p>
        </p:txBody>
      </p:sp>
      <p:sp>
        <p:nvSpPr>
          <p:cNvPr id="30723" name="Rectangle 2"/>
          <p:cNvSpPr>
            <a:spLocks noGrp="1" noRot="1" noChangeAspect="1" noChangeArrowheads="1" noTextEdit="1"/>
          </p:cNvSpPr>
          <p:nvPr>
            <p:ph type="sldImg"/>
          </p:nvPr>
        </p:nvSpPr>
        <p:spPr>
          <a:xfrm>
            <a:off x="685800" y="685800"/>
            <a:ext cx="54864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0934F9-76C9-4490-BA89-5659F736A5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740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9334DB-10BE-4D09-9DDD-7C9AE80C2A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824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5855F-FFD8-4FCC-930C-3E84977E3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1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745ED0-665E-4097-8650-450EAB2898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9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17"/>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fontAlgn="base">
              <a:spcBef>
                <a:spcPct val="0"/>
              </a:spcBef>
              <a:spcAft>
                <a:spcPct val="0"/>
              </a:spcAft>
              <a:defRPr smtClean="0">
                <a:solidFill>
                  <a:srgbClr val="FFFFFF"/>
                </a:solidFill>
                <a:latin typeface="Arial" charset="0"/>
                <a:cs typeface="Arial" charset="0"/>
              </a:defRPr>
            </a:lvl1pPr>
            <a:extLst/>
          </a:lstStyle>
          <a:p>
            <a:pPr>
              <a:defRPr/>
            </a:pPr>
            <a:fld id="{A1C94D74-0486-44A1-AA4A-7B6B638CB13E}" type="datetimeFigureOut">
              <a:rPr lang="en-US"/>
              <a:pPr>
                <a:defRPr/>
              </a:pPr>
              <a:t>21/02/2021</a:t>
            </a:fld>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Arial" charset="0"/>
                <a:cs typeface="Arial"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smtClean="0">
                <a:solidFill>
                  <a:srgbClr val="FFFFFF"/>
                </a:solidFill>
                <a:latin typeface="Arial" charset="0"/>
                <a:cs typeface="Arial" charset="0"/>
              </a:defRPr>
            </a:lvl1pPr>
            <a:extLst/>
          </a:lstStyle>
          <a:p>
            <a:pPr>
              <a:defRPr/>
            </a:pPr>
            <a:fld id="{22FE4E26-98E1-4098-8FCC-984221E25DBD}" type="slidenum">
              <a:rPr lang="en-US"/>
              <a:pPr>
                <a:defRPr/>
              </a:pPr>
              <a:t>‹#›</a:t>
            </a:fld>
            <a:endParaRPr lang="en-US"/>
          </a:p>
        </p:txBody>
      </p:sp>
    </p:spTree>
    <p:extLst>
      <p:ext uri="{BB962C8B-B14F-4D97-AF65-F5344CB8AC3E}">
        <p14:creationId xmlns:p14="http://schemas.microsoft.com/office/powerpoint/2010/main" val="172107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F191B0BF-BD64-4B8D-8041-D690C2F9A161}" type="datetimeFigureOut">
              <a:rPr lang="en-US"/>
              <a:pPr>
                <a:defRPr/>
              </a:pPr>
              <a:t>21/02/2021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32847DC4-4998-4B6D-911F-5ACFB9604481}" type="slidenum">
              <a:rPr lang="en-US"/>
              <a:pPr>
                <a:defRPr/>
              </a:pPr>
              <a:t>‹#›</a:t>
            </a:fld>
            <a:endParaRPr lang="en-US"/>
          </a:p>
        </p:txBody>
      </p:sp>
    </p:spTree>
    <p:extLst>
      <p:ext uri="{BB962C8B-B14F-4D97-AF65-F5344CB8AC3E}">
        <p14:creationId xmlns:p14="http://schemas.microsoft.com/office/powerpoint/2010/main" val="1231627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6F5F4EF1-90A2-4DCA-BA2F-E48B62AC7566}" type="datetimeFigureOut">
              <a:rPr lang="en-US"/>
              <a:pPr>
                <a:defRPr/>
              </a:pPr>
              <a:t>21/02/2021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4AD05E7E-C19E-4C61-A112-DB567D313B85}" type="slidenum">
              <a:rPr lang="en-US"/>
              <a:pPr>
                <a:defRPr/>
              </a:pPr>
              <a:t>‹#›</a:t>
            </a:fld>
            <a:endParaRPr lang="en-US"/>
          </a:p>
        </p:txBody>
      </p:sp>
    </p:spTree>
    <p:extLst>
      <p:ext uri="{BB962C8B-B14F-4D97-AF65-F5344CB8AC3E}">
        <p14:creationId xmlns:p14="http://schemas.microsoft.com/office/powerpoint/2010/main" val="24925670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36"/>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F8159CDE-CFA5-41C6-888C-B3E9414122B3}" type="datetimeFigureOut">
              <a:rPr lang="en-US"/>
              <a:pPr>
                <a:defRPr/>
              </a:pPr>
              <a:t>21/02/2021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111FCA08-ABE4-444F-9415-F7DEE8F8EF63}" type="slidenum">
              <a:rPr lang="en-US"/>
              <a:pPr>
                <a:defRPr/>
              </a:pPr>
              <a:t>‹#›</a:t>
            </a:fld>
            <a:endParaRPr lang="en-US"/>
          </a:p>
        </p:txBody>
      </p:sp>
    </p:spTree>
    <p:extLst>
      <p:ext uri="{BB962C8B-B14F-4D97-AF65-F5344CB8AC3E}">
        <p14:creationId xmlns:p14="http://schemas.microsoft.com/office/powerpoint/2010/main" val="2878772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31"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31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1" y="144431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F114FC3E-B31E-4B8A-BE3B-CC3060CA0376}" type="datetimeFigureOut">
              <a:rPr lang="en-US"/>
              <a:pPr>
                <a:defRPr/>
              </a:pPr>
              <a:t>21/02/2021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E04D518A-6F0F-42D5-8FA0-C7F927F26D67}" type="slidenum">
              <a:rPr lang="en-US"/>
              <a:pPr>
                <a:defRPr/>
              </a:pPr>
              <a:t>‹#›</a:t>
            </a:fld>
            <a:endParaRPr lang="en-US"/>
          </a:p>
        </p:txBody>
      </p:sp>
    </p:spTree>
    <p:extLst>
      <p:ext uri="{BB962C8B-B14F-4D97-AF65-F5344CB8AC3E}">
        <p14:creationId xmlns:p14="http://schemas.microsoft.com/office/powerpoint/2010/main" val="362330262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ED75C1A1-55CA-4141-A7DB-F686F7A3C337}" type="datetimeFigureOut">
              <a:rPr lang="en-US"/>
              <a:pPr>
                <a:defRPr/>
              </a:pPr>
              <a:t>21/02/2021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662CF98D-D589-4B09-8D40-32D7B1A448E8}" type="slidenum">
              <a:rPr lang="en-US"/>
              <a:pPr>
                <a:defRPr/>
              </a:pPr>
              <a:t>‹#›</a:t>
            </a:fld>
            <a:endParaRPr lang="en-US"/>
          </a:p>
        </p:txBody>
      </p:sp>
    </p:spTree>
    <p:extLst>
      <p:ext uri="{BB962C8B-B14F-4D97-AF65-F5344CB8AC3E}">
        <p14:creationId xmlns:p14="http://schemas.microsoft.com/office/powerpoint/2010/main" val="128884977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180A5388-7E58-4989-8EC6-0FEF11C3CB66}" type="datetimeFigureOut">
              <a:rPr lang="en-US"/>
              <a:pPr>
                <a:defRPr/>
              </a:pPr>
              <a:t>21/02/2021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7DAE775B-CFB9-4222-9AC4-DEEE9D6A5682}" type="slidenum">
              <a:rPr lang="en-US"/>
              <a:pPr>
                <a:defRPr/>
              </a:pPr>
              <a:t>‹#›</a:t>
            </a:fld>
            <a:endParaRPr lang="en-US"/>
          </a:p>
        </p:txBody>
      </p:sp>
    </p:spTree>
    <p:extLst>
      <p:ext uri="{BB962C8B-B14F-4D97-AF65-F5344CB8AC3E}">
        <p14:creationId xmlns:p14="http://schemas.microsoft.com/office/powerpoint/2010/main" val="9573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0AB565-8FBE-433A-B8B7-D25DFC548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37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3F0197D8-0D18-4922-A4D3-EE052DE15B3F}" type="datetimeFigureOut">
              <a:rPr lang="en-US"/>
              <a:pPr>
                <a:defRPr/>
              </a:pPr>
              <a:t>21/02/2021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8949F0CF-9594-4C1D-810C-FF01C8D58503}" type="slidenum">
              <a:rPr lang="en-US"/>
              <a:pPr>
                <a:defRPr/>
              </a:pPr>
              <a:t>‹#›</a:t>
            </a:fld>
            <a:endParaRPr lang="en-US"/>
          </a:p>
        </p:txBody>
      </p:sp>
    </p:spTree>
    <p:extLst>
      <p:ext uri="{BB962C8B-B14F-4D97-AF65-F5344CB8AC3E}">
        <p14:creationId xmlns:p14="http://schemas.microsoft.com/office/powerpoint/2010/main" val="53860778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5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charset="0"/>
                <a:cs typeface="Arial" charset="0"/>
              </a:defRPr>
            </a:lvl1pPr>
            <a:extLst/>
          </a:lstStyle>
          <a:p>
            <a:pPr>
              <a:defRPr/>
            </a:pPr>
            <a:fld id="{7621409E-138C-4BE3-A89D-4DB54D3D2ACF}" type="datetimeFigureOut">
              <a:rPr lang="en-US"/>
              <a:pPr>
                <a:defRPr/>
              </a:pPr>
              <a:t>21/02/2021</a:t>
            </a:fld>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charset="0"/>
                <a:cs typeface="Arial" charset="0"/>
              </a:defRPr>
            </a:lvl1pPr>
            <a:extLst/>
          </a:lstStyle>
          <a:p>
            <a:pPr>
              <a:defRPr/>
            </a:pPr>
            <a:fld id="{66743B8A-CCD1-4019-A943-6A572477B145}" type="slidenum">
              <a:rPr lang="en-US"/>
              <a:pPr>
                <a:defRPr/>
              </a:pPr>
              <a:t>‹#›</a:t>
            </a:fld>
            <a:endParaRPr lang="en-US"/>
          </a:p>
        </p:txBody>
      </p:sp>
    </p:spTree>
    <p:extLst>
      <p:ext uri="{BB962C8B-B14F-4D97-AF65-F5344CB8AC3E}">
        <p14:creationId xmlns:p14="http://schemas.microsoft.com/office/powerpoint/2010/main" val="410428551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3"/>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8CF3093A-0231-4630-A948-4F122B071916}" type="datetimeFigureOut">
              <a:rPr lang="en-US"/>
              <a:pPr>
                <a:defRPr/>
              </a:pPr>
              <a:t>21/02/2021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6A41E1B8-AF75-4AF3-AFDC-BC21A09BFB98}" type="slidenum">
              <a:rPr lang="en-US"/>
              <a:pPr>
                <a:defRPr/>
              </a:pPr>
              <a:t>‹#›</a:t>
            </a:fld>
            <a:endParaRPr lang="en-US"/>
          </a:p>
        </p:txBody>
      </p:sp>
    </p:spTree>
    <p:extLst>
      <p:ext uri="{BB962C8B-B14F-4D97-AF65-F5344CB8AC3E}">
        <p14:creationId xmlns:p14="http://schemas.microsoft.com/office/powerpoint/2010/main" val="381621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56"/>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AE89DD85-B115-4503-9B95-DD73E8AD0F22}" type="datetimeFigureOut">
              <a:rPr lang="en-US"/>
              <a:pPr>
                <a:defRPr/>
              </a:pPr>
              <a:t>21/02/2021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3B7C613A-103E-4CF8-A6D5-056FDDCACDC7}" type="slidenum">
              <a:rPr lang="en-US"/>
              <a:pPr>
                <a:defRPr/>
              </a:pPr>
              <a:t>‹#›</a:t>
            </a:fld>
            <a:endParaRPr lang="en-US"/>
          </a:p>
        </p:txBody>
      </p:sp>
    </p:spTree>
    <p:extLst>
      <p:ext uri="{BB962C8B-B14F-4D97-AF65-F5344CB8AC3E}">
        <p14:creationId xmlns:p14="http://schemas.microsoft.com/office/powerpoint/2010/main" val="1451445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56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98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black"/>
                </a:solidFill>
                <a:latin typeface="Arial" charset="0"/>
                <a:cs typeface="Arial"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78"/>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cs typeface="Arial" pitchFamily="34" charset="0"/>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cs typeface="Arial" pitchFamily="34"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cs typeface="Arial" pitchFamily="34" charset="0"/>
              </a:defRPr>
            </a:lvl1pPr>
            <a:extLst/>
          </a:lstStyle>
          <a:p>
            <a:pPr>
              <a:defRPr/>
            </a:pPr>
            <a:fld id="{C5C7EE3C-5AA3-49D4-8C93-98E1E6E89629}" type="slidenum">
              <a:rPr lang="en-US"/>
              <a:pPr>
                <a:defRPr/>
              </a:pPr>
              <a:t>‹#›</a:t>
            </a:fld>
            <a:endParaRPr lang="en-US"/>
          </a:p>
        </p:txBody>
      </p:sp>
    </p:spTree>
    <p:extLst>
      <p:ext uri="{BB962C8B-B14F-4D97-AF65-F5344CB8AC3E}">
        <p14:creationId xmlns:p14="http://schemas.microsoft.com/office/powerpoint/2010/main" val="4053108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21"/>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cs typeface="Arial" pitchFamily="34" charset="0"/>
              </a:defRPr>
            </a:lvl1pPr>
          </a:lstStyle>
          <a:p>
            <a:pPr>
              <a:defRPr/>
            </a:pPr>
            <a:fld id="{388C3B81-E345-4437-9438-1F1501CC1875}" type="slidenum">
              <a:rPr lang="en-US"/>
              <a:pPr>
                <a:defRPr/>
              </a:pPr>
              <a:t>‹#›</a:t>
            </a:fld>
            <a:endParaRPr lang="en-US"/>
          </a:p>
        </p:txBody>
      </p:sp>
    </p:spTree>
    <p:extLst>
      <p:ext uri="{BB962C8B-B14F-4D97-AF65-F5344CB8AC3E}">
        <p14:creationId xmlns:p14="http://schemas.microsoft.com/office/powerpoint/2010/main" val="3549942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cs typeface="Arial" pitchFamily="34" charset="0"/>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prstClr val="white"/>
                </a:solidFill>
                <a:cs typeface="Arial" pitchFamily="34"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prstClr val="white"/>
                </a:solidFill>
                <a:cs typeface="Arial" pitchFamily="34" charset="0"/>
              </a:defRPr>
            </a:lvl1pPr>
            <a:extLst/>
          </a:lstStyle>
          <a:p>
            <a:pPr>
              <a:defRPr/>
            </a:pPr>
            <a:fld id="{274D41C5-767F-4C3B-9BB7-CD4DB55526B7}" type="slidenum">
              <a:rPr lang="en-US"/>
              <a:pPr>
                <a:defRPr/>
              </a:pPr>
              <a:t>‹#›</a:t>
            </a:fld>
            <a:endParaRPr lang="en-US"/>
          </a:p>
        </p:txBody>
      </p:sp>
    </p:spTree>
    <p:extLst>
      <p:ext uri="{BB962C8B-B14F-4D97-AF65-F5344CB8AC3E}">
        <p14:creationId xmlns:p14="http://schemas.microsoft.com/office/powerpoint/2010/main" val="234219898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7"/>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37"/>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prstClr val="white"/>
                </a:solidFill>
                <a:cs typeface="Arial" pitchFamily="34" charset="0"/>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prstClr val="white"/>
                </a:solidFill>
                <a:cs typeface="Arial"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prstClr val="white"/>
                </a:solidFill>
                <a:cs typeface="Arial" pitchFamily="34" charset="0"/>
              </a:defRPr>
            </a:lvl1pPr>
            <a:extLst/>
          </a:lstStyle>
          <a:p>
            <a:pPr>
              <a:defRPr/>
            </a:pPr>
            <a:fld id="{16B97671-3245-4906-9576-B78C679947D0}" type="slidenum">
              <a:rPr lang="en-US"/>
              <a:pPr>
                <a:defRPr/>
              </a:pPr>
              <a:t>‹#›</a:t>
            </a:fld>
            <a:endParaRPr lang="en-US"/>
          </a:p>
        </p:txBody>
      </p:sp>
    </p:spTree>
    <p:extLst>
      <p:ext uri="{BB962C8B-B14F-4D97-AF65-F5344CB8AC3E}">
        <p14:creationId xmlns:p14="http://schemas.microsoft.com/office/powerpoint/2010/main" val="77991065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3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35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7" y="144435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pitchFamily="34" charset="0"/>
              </a:defRPr>
            </a:lvl1pPr>
            <a:extLst/>
          </a:lstStyle>
          <a:p>
            <a:pPr>
              <a:defRPr/>
            </a:pPr>
            <a:endParaRPr lang="en-US"/>
          </a:p>
        </p:txBody>
      </p:sp>
      <p:sp>
        <p:nvSpPr>
          <p:cNvPr id="8" name="Footer Placeholder 7"/>
          <p:cNvSpPr>
            <a:spLocks noGrp="1"/>
          </p:cNvSpPr>
          <p:nvPr>
            <p:ph type="ftr" sz="quarter" idx="11"/>
          </p:nvPr>
        </p:nvSpPr>
        <p:spPr/>
        <p:txBody>
          <a:bodyPr/>
          <a:lstStyle>
            <a:lvl1pPr>
              <a:defRPr>
                <a:cs typeface="Arial" pitchFamily="34"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cs typeface="Arial" pitchFamily="34" charset="0"/>
              </a:defRPr>
            </a:lvl1pPr>
            <a:extLst/>
          </a:lstStyle>
          <a:p>
            <a:pPr>
              <a:defRPr/>
            </a:pPr>
            <a:fld id="{C22DFED1-71B4-44BA-B8D2-6920198FBB96}" type="slidenum">
              <a:rPr lang="en-US"/>
              <a:pPr>
                <a:defRPr/>
              </a:pPr>
              <a:t>‹#›</a:t>
            </a:fld>
            <a:endParaRPr lang="en-US"/>
          </a:p>
        </p:txBody>
      </p:sp>
    </p:spTree>
    <p:extLst>
      <p:ext uri="{BB962C8B-B14F-4D97-AF65-F5344CB8AC3E}">
        <p14:creationId xmlns:p14="http://schemas.microsoft.com/office/powerpoint/2010/main" val="145917202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cs typeface="Arial" pitchFamily="34" charset="0"/>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prstClr val="white"/>
                </a:solidFill>
                <a:cs typeface="Arial" pitchFamily="34"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prstClr val="white"/>
                </a:solidFill>
                <a:cs typeface="Arial" pitchFamily="34" charset="0"/>
              </a:defRPr>
            </a:lvl1pPr>
            <a:extLst/>
          </a:lstStyle>
          <a:p>
            <a:pPr>
              <a:defRPr/>
            </a:pPr>
            <a:fld id="{FC9B554D-DB20-4BBE-B8A0-D966F180C578}" type="slidenum">
              <a:rPr lang="en-US"/>
              <a:pPr>
                <a:defRPr/>
              </a:pPr>
              <a:t>‹#›</a:t>
            </a:fld>
            <a:endParaRPr lang="en-US"/>
          </a:p>
        </p:txBody>
      </p:sp>
    </p:spTree>
    <p:extLst>
      <p:ext uri="{BB962C8B-B14F-4D97-AF65-F5344CB8AC3E}">
        <p14:creationId xmlns:p14="http://schemas.microsoft.com/office/powerpoint/2010/main" val="22974962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CBCAB3-9AD2-4ADA-B73D-166E6A68B0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32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cs typeface="Arial" pitchFamily="34" charset="0"/>
              </a:defRPr>
            </a:lvl1pPr>
          </a:lstStyle>
          <a:p>
            <a:pPr>
              <a:defRPr/>
            </a:pPr>
            <a:endParaRPr lang="en-US"/>
          </a:p>
        </p:txBody>
      </p:sp>
      <p:sp>
        <p:nvSpPr>
          <p:cNvPr id="3" name="Footer Placeholder 21"/>
          <p:cNvSpPr>
            <a:spLocks noGrp="1"/>
          </p:cNvSpPr>
          <p:nvPr>
            <p:ph type="ftr" sz="quarter" idx="11"/>
          </p:nvPr>
        </p:nvSpPr>
        <p:spPr/>
        <p:txBody>
          <a:bodyPr/>
          <a:lstStyle>
            <a:lvl1pPr>
              <a:defRPr>
                <a:cs typeface="Arial" pitchFamily="34" charset="0"/>
              </a:defRPr>
            </a:lvl1pPr>
          </a:lstStyle>
          <a:p>
            <a:pPr>
              <a:defRPr/>
            </a:pPr>
            <a:endParaRPr lang="en-US"/>
          </a:p>
        </p:txBody>
      </p:sp>
      <p:sp>
        <p:nvSpPr>
          <p:cNvPr id="4" name="Slide Number Placeholder 17"/>
          <p:cNvSpPr>
            <a:spLocks noGrp="1"/>
          </p:cNvSpPr>
          <p:nvPr>
            <p:ph type="sldNum" sz="quarter" idx="12"/>
          </p:nvPr>
        </p:nvSpPr>
        <p:spPr/>
        <p:txBody>
          <a:bodyPr/>
          <a:lstStyle>
            <a:lvl1pPr>
              <a:defRPr>
                <a:cs typeface="Arial" pitchFamily="34" charset="0"/>
              </a:defRPr>
            </a:lvl1pPr>
          </a:lstStyle>
          <a:p>
            <a:pPr>
              <a:defRPr/>
            </a:pPr>
            <a:fld id="{5A8091C5-BE0B-4572-A7EE-75225F39E494}" type="slidenum">
              <a:rPr lang="en-US"/>
              <a:pPr>
                <a:defRPr/>
              </a:pPr>
              <a:t>‹#›</a:t>
            </a:fld>
            <a:endParaRPr lang="en-US"/>
          </a:p>
        </p:txBody>
      </p:sp>
    </p:spTree>
    <p:extLst>
      <p:ext uri="{BB962C8B-B14F-4D97-AF65-F5344CB8AC3E}">
        <p14:creationId xmlns:p14="http://schemas.microsoft.com/office/powerpoint/2010/main" val="44862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pitchFamily="34" charset="0"/>
              </a:defRPr>
            </a:lvl1pPr>
            <a:extLst/>
          </a:lstStyle>
          <a:p>
            <a:pPr>
              <a:defRPr/>
            </a:pPr>
            <a:endParaRPr lang="en-US"/>
          </a:p>
        </p:txBody>
      </p:sp>
      <p:sp>
        <p:nvSpPr>
          <p:cNvPr id="6" name="Footer Placeholder 5"/>
          <p:cNvSpPr>
            <a:spLocks noGrp="1"/>
          </p:cNvSpPr>
          <p:nvPr>
            <p:ph type="ftr" sz="quarter" idx="11"/>
          </p:nvPr>
        </p:nvSpPr>
        <p:spPr/>
        <p:txBody>
          <a:bodyPr/>
          <a:lstStyle>
            <a:lvl1pPr>
              <a:defRPr>
                <a:cs typeface="Arial"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cs typeface="Arial" pitchFamily="34" charset="0"/>
              </a:defRPr>
            </a:lvl1pPr>
            <a:extLst/>
          </a:lstStyle>
          <a:p>
            <a:pPr>
              <a:defRPr/>
            </a:pPr>
            <a:fld id="{F9C96BB7-1865-4D48-AF56-EFE9F1892277}" type="slidenum">
              <a:rPr lang="en-US"/>
              <a:pPr>
                <a:defRPr/>
              </a:pPr>
              <a:t>‹#›</a:t>
            </a:fld>
            <a:endParaRPr lang="en-US"/>
          </a:p>
        </p:txBody>
      </p:sp>
    </p:spTree>
    <p:extLst>
      <p:ext uri="{BB962C8B-B14F-4D97-AF65-F5344CB8AC3E}">
        <p14:creationId xmlns:p14="http://schemas.microsoft.com/office/powerpoint/2010/main" val="424363025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Arial" charset="0"/>
              <a:cs typeface="Arial"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7" name="Right Triangle 6"/>
          <p:cNvSpPr>
            <a:spLocks/>
          </p:cNvSpPr>
          <p:nvPr/>
        </p:nvSpPr>
        <p:spPr bwMode="auto">
          <a:xfrm>
            <a:off x="-6040" y="5791255"/>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4" y="5787815"/>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9513"/>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9513"/>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1"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cs typeface="Arial" pitchFamily="34" charset="0"/>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prstClr val="white"/>
                </a:solidFill>
                <a:cs typeface="Arial" pitchFamily="34"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prstClr val="white"/>
                </a:solidFill>
                <a:cs typeface="Arial" pitchFamily="34" charset="0"/>
              </a:defRPr>
            </a:lvl1pPr>
            <a:extLst/>
          </a:lstStyle>
          <a:p>
            <a:pPr>
              <a:defRPr/>
            </a:pPr>
            <a:fld id="{25074E8A-4FAF-4516-AEB6-98D372210588}" type="slidenum">
              <a:rPr lang="en-US"/>
              <a:pPr>
                <a:defRPr/>
              </a:pPr>
              <a:t>‹#›</a:t>
            </a:fld>
            <a:endParaRPr lang="en-US"/>
          </a:p>
        </p:txBody>
      </p:sp>
    </p:spTree>
    <p:extLst>
      <p:ext uri="{BB962C8B-B14F-4D97-AF65-F5344CB8AC3E}">
        <p14:creationId xmlns:p14="http://schemas.microsoft.com/office/powerpoint/2010/main" val="218133754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44"/>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21"/>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cs typeface="Arial" pitchFamily="34" charset="0"/>
              </a:defRPr>
            </a:lvl1pPr>
          </a:lstStyle>
          <a:p>
            <a:pPr>
              <a:defRPr/>
            </a:pPr>
            <a:fld id="{ACBEF7B1-B7CA-4280-8FD6-3D6E07AC7B39}" type="slidenum">
              <a:rPr lang="en-US"/>
              <a:pPr>
                <a:defRPr/>
              </a:pPr>
              <a:t>‹#›</a:t>
            </a:fld>
            <a:endParaRPr lang="en-US"/>
          </a:p>
        </p:txBody>
      </p:sp>
    </p:spTree>
    <p:extLst>
      <p:ext uri="{BB962C8B-B14F-4D97-AF65-F5344CB8AC3E}">
        <p14:creationId xmlns:p14="http://schemas.microsoft.com/office/powerpoint/2010/main" val="143808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716"/>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21"/>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cs typeface="Arial" pitchFamily="34" charset="0"/>
              </a:defRPr>
            </a:lvl1pPr>
          </a:lstStyle>
          <a:p>
            <a:pPr>
              <a:defRPr/>
            </a:pPr>
            <a:fld id="{9DF0C953-A949-4404-9D25-CC2194D29C93}" type="slidenum">
              <a:rPr lang="en-US"/>
              <a:pPr>
                <a:defRPr/>
              </a:pPr>
              <a:t>‹#›</a:t>
            </a:fld>
            <a:endParaRPr lang="en-US"/>
          </a:p>
        </p:txBody>
      </p:sp>
    </p:spTree>
    <p:extLst>
      <p:ext uri="{BB962C8B-B14F-4D97-AF65-F5344CB8AC3E}">
        <p14:creationId xmlns:p14="http://schemas.microsoft.com/office/powerpoint/2010/main" val="1341188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9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cs typeface="Arial" pitchFamily="34" charset="0"/>
              </a:defRPr>
            </a:lvl1pPr>
          </a:lstStyle>
          <a:p>
            <a:pPr>
              <a:defRPr/>
            </a:pPr>
            <a:endParaRPr lang="en-US"/>
          </a:p>
        </p:txBody>
      </p:sp>
      <p:sp>
        <p:nvSpPr>
          <p:cNvPr id="4" name="Footer Placeholder 21"/>
          <p:cNvSpPr>
            <a:spLocks noGrp="1"/>
          </p:cNvSpPr>
          <p:nvPr>
            <p:ph type="ftr" sz="quarter" idx="11"/>
          </p:nvPr>
        </p:nvSpPr>
        <p:spPr/>
        <p:txBody>
          <a:bodyPr/>
          <a:lstStyle>
            <a:lvl1pPr>
              <a:defRPr>
                <a:cs typeface="Arial" pitchFamily="34" charset="0"/>
              </a:defRPr>
            </a:lvl1pPr>
          </a:lstStyle>
          <a:p>
            <a:pPr>
              <a:defRPr/>
            </a:pPr>
            <a:endParaRPr lang="en-US"/>
          </a:p>
        </p:txBody>
      </p:sp>
      <p:sp>
        <p:nvSpPr>
          <p:cNvPr id="5" name="Slide Number Placeholder 17"/>
          <p:cNvSpPr>
            <a:spLocks noGrp="1"/>
          </p:cNvSpPr>
          <p:nvPr>
            <p:ph type="sldNum" sz="quarter" idx="12"/>
          </p:nvPr>
        </p:nvSpPr>
        <p:spPr/>
        <p:txBody>
          <a:bodyPr/>
          <a:lstStyle>
            <a:lvl1pPr>
              <a:defRPr>
                <a:cs typeface="Arial" pitchFamily="34" charset="0"/>
              </a:defRPr>
            </a:lvl1pPr>
          </a:lstStyle>
          <a:p>
            <a:pPr>
              <a:defRPr/>
            </a:pPr>
            <a:fld id="{31E4773E-F3D2-4ED7-BB0B-FAC29CA60E8B}" type="slidenum">
              <a:rPr lang="en-US"/>
              <a:pPr>
                <a:defRPr/>
              </a:pPr>
              <a:t>‹#›</a:t>
            </a:fld>
            <a:endParaRPr lang="en-US"/>
          </a:p>
        </p:txBody>
      </p:sp>
    </p:spTree>
    <p:extLst>
      <p:ext uri="{BB962C8B-B14F-4D97-AF65-F5344CB8AC3E}">
        <p14:creationId xmlns:p14="http://schemas.microsoft.com/office/powerpoint/2010/main" val="2387928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3"/>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fontAlgn="base">
              <a:spcBef>
                <a:spcPct val="0"/>
              </a:spcBef>
              <a:spcAft>
                <a:spcPct val="0"/>
              </a:spcAft>
              <a:defRPr smtClean="0">
                <a:solidFill>
                  <a:srgbClr val="FFFFFF"/>
                </a:solidFill>
                <a:latin typeface="Arial" charset="0"/>
                <a:cs typeface="Arial" charset="0"/>
              </a:defRPr>
            </a:lvl1pPr>
            <a:extLst/>
          </a:lstStyle>
          <a:p>
            <a:pPr>
              <a:defRPr/>
            </a:pPr>
            <a:fld id="{05F666DE-F853-4B34-9AFF-ABF5959C1C7E}" type="datetimeFigureOut">
              <a:rPr lang="en-US"/>
              <a:pPr>
                <a:defRPr/>
              </a:pPr>
              <a:t>21/02/2021</a:t>
            </a:fld>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Arial" charset="0"/>
                <a:cs typeface="Arial"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smtClean="0">
                <a:solidFill>
                  <a:srgbClr val="FFFFFF"/>
                </a:solidFill>
                <a:latin typeface="Arial" charset="0"/>
                <a:cs typeface="Arial" charset="0"/>
              </a:defRPr>
            </a:lvl1pPr>
            <a:extLst/>
          </a:lstStyle>
          <a:p>
            <a:pPr>
              <a:defRPr/>
            </a:pPr>
            <a:fld id="{37F48079-4D24-40DA-836E-2A9C1D8D8875}" type="slidenum">
              <a:rPr lang="en-US"/>
              <a:pPr>
                <a:defRPr/>
              </a:pPr>
              <a:t>‹#›</a:t>
            </a:fld>
            <a:endParaRPr lang="en-US"/>
          </a:p>
        </p:txBody>
      </p:sp>
    </p:spTree>
    <p:extLst>
      <p:ext uri="{BB962C8B-B14F-4D97-AF65-F5344CB8AC3E}">
        <p14:creationId xmlns:p14="http://schemas.microsoft.com/office/powerpoint/2010/main" val="1783893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38C969AE-234D-4469-899B-936E15C86E9B}" type="datetimeFigureOut">
              <a:rPr lang="en-US"/>
              <a:pPr>
                <a:defRPr/>
              </a:pPr>
              <a:t>21/02/2021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FE23802C-30EA-46BB-8720-E9EC4E517677}" type="slidenum">
              <a:rPr lang="en-US"/>
              <a:pPr>
                <a:defRPr/>
              </a:pPr>
              <a:t>‹#›</a:t>
            </a:fld>
            <a:endParaRPr lang="en-US"/>
          </a:p>
        </p:txBody>
      </p:sp>
    </p:spTree>
    <p:extLst>
      <p:ext uri="{BB962C8B-B14F-4D97-AF65-F5344CB8AC3E}">
        <p14:creationId xmlns:p14="http://schemas.microsoft.com/office/powerpoint/2010/main" val="538930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7AE1BC58-D442-49F3-B0CA-1D6F4A6632E3}" type="datetimeFigureOut">
              <a:rPr lang="en-US"/>
              <a:pPr>
                <a:defRPr/>
              </a:pPr>
              <a:t>21/02/2021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30C8FDBB-EE2C-4B82-B114-1A6F0BCFF23E}" type="slidenum">
              <a:rPr lang="en-US"/>
              <a:pPr>
                <a:defRPr/>
              </a:pPr>
              <a:t>‹#›</a:t>
            </a:fld>
            <a:endParaRPr lang="en-US"/>
          </a:p>
        </p:txBody>
      </p:sp>
    </p:spTree>
    <p:extLst>
      <p:ext uri="{BB962C8B-B14F-4D97-AF65-F5344CB8AC3E}">
        <p14:creationId xmlns:p14="http://schemas.microsoft.com/office/powerpoint/2010/main" val="190724254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DA957ECB-9163-4404-91C6-B2F34F341514}" type="datetimeFigureOut">
              <a:rPr lang="en-US"/>
              <a:pPr>
                <a:defRPr/>
              </a:pPr>
              <a:t>21/02/2021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64991645-8892-4C9A-B782-BE55DEEA42F1}" type="slidenum">
              <a:rPr lang="en-US"/>
              <a:pPr>
                <a:defRPr/>
              </a:pPr>
              <a:t>‹#›</a:t>
            </a:fld>
            <a:endParaRPr lang="en-US"/>
          </a:p>
        </p:txBody>
      </p:sp>
    </p:spTree>
    <p:extLst>
      <p:ext uri="{BB962C8B-B14F-4D97-AF65-F5344CB8AC3E}">
        <p14:creationId xmlns:p14="http://schemas.microsoft.com/office/powerpoint/2010/main" val="11821108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BCE1D-07BF-4218-8307-D1A5063C0D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994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FB09C49E-F53E-4ADF-8FC2-315F490E8810}" type="datetimeFigureOut">
              <a:rPr lang="en-US"/>
              <a:pPr>
                <a:defRPr/>
              </a:pPr>
              <a:t>21/02/2021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1C95051A-615E-4C1F-A151-C8D096D5B03D}" type="slidenum">
              <a:rPr lang="en-US"/>
              <a:pPr>
                <a:defRPr/>
              </a:pPr>
              <a:t>‹#›</a:t>
            </a:fld>
            <a:endParaRPr lang="en-US"/>
          </a:p>
        </p:txBody>
      </p:sp>
    </p:spTree>
    <p:extLst>
      <p:ext uri="{BB962C8B-B14F-4D97-AF65-F5344CB8AC3E}">
        <p14:creationId xmlns:p14="http://schemas.microsoft.com/office/powerpoint/2010/main" val="138097807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549FB310-2022-45E2-B9DD-BB9678D48314}" type="datetimeFigureOut">
              <a:rPr lang="en-US"/>
              <a:pPr>
                <a:defRPr/>
              </a:pPr>
              <a:t>21/02/2021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fld id="{9DF834CB-C544-4CD2-ACC3-931F9E48719F}" type="slidenum">
              <a:rPr lang="en-US"/>
              <a:pPr>
                <a:defRPr/>
              </a:pPr>
              <a:t>‹#›</a:t>
            </a:fld>
            <a:endParaRPr lang="en-US"/>
          </a:p>
        </p:txBody>
      </p:sp>
    </p:spTree>
    <p:extLst>
      <p:ext uri="{BB962C8B-B14F-4D97-AF65-F5344CB8AC3E}">
        <p14:creationId xmlns:p14="http://schemas.microsoft.com/office/powerpoint/2010/main" val="4113053751"/>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90F938B2-1BA4-45AE-B59F-4715507F78C7}" type="datetimeFigureOut">
              <a:rPr lang="en-US"/>
              <a:pPr>
                <a:defRPr/>
              </a:pPr>
              <a:t>21/02/2021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8BE417B3-BB4F-4ED2-B33A-17066CF673C3}" type="slidenum">
              <a:rPr lang="en-US"/>
              <a:pPr>
                <a:defRPr/>
              </a:pPr>
              <a:t>‹#›</a:t>
            </a:fld>
            <a:endParaRPr lang="en-US"/>
          </a:p>
        </p:txBody>
      </p:sp>
    </p:spTree>
    <p:extLst>
      <p:ext uri="{BB962C8B-B14F-4D97-AF65-F5344CB8AC3E}">
        <p14:creationId xmlns:p14="http://schemas.microsoft.com/office/powerpoint/2010/main" val="898074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22528C9B-5752-4820-9E44-E226DF5EE604}" type="datetimeFigureOut">
              <a:rPr lang="en-US"/>
              <a:pPr>
                <a:defRPr/>
              </a:pPr>
              <a:t>21/02/2021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C4E731D4-64FA-4490-AE16-D67455C4CDB8}" type="slidenum">
              <a:rPr lang="en-US"/>
              <a:pPr>
                <a:defRPr/>
              </a:pPr>
              <a:t>‹#›</a:t>
            </a:fld>
            <a:endParaRPr lang="en-US"/>
          </a:p>
        </p:txBody>
      </p:sp>
    </p:spTree>
    <p:extLst>
      <p:ext uri="{BB962C8B-B14F-4D97-AF65-F5344CB8AC3E}">
        <p14:creationId xmlns:p14="http://schemas.microsoft.com/office/powerpoint/2010/main" val="228452379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charset="0"/>
                <a:cs typeface="Arial" charset="0"/>
              </a:defRPr>
            </a:lvl1pPr>
            <a:extLst/>
          </a:lstStyle>
          <a:p>
            <a:pPr>
              <a:defRPr/>
            </a:pPr>
            <a:fld id="{6501527C-9729-44FB-8E1D-D9C81B5C0D66}" type="datetimeFigureOut">
              <a:rPr lang="en-US"/>
              <a:pPr>
                <a:defRPr/>
              </a:pPr>
              <a:t>21/02/2021</a:t>
            </a:fld>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cs typeface="Arial"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charset="0"/>
                <a:cs typeface="Arial" charset="0"/>
              </a:defRPr>
            </a:lvl1pPr>
            <a:extLst/>
          </a:lstStyle>
          <a:p>
            <a:pPr>
              <a:defRPr/>
            </a:pPr>
            <a:fld id="{8A496AA8-75EA-40FF-AA82-16F273B8810E}" type="slidenum">
              <a:rPr lang="en-US"/>
              <a:pPr>
                <a:defRPr/>
              </a:pPr>
              <a:t>‹#›</a:t>
            </a:fld>
            <a:endParaRPr lang="en-US"/>
          </a:p>
        </p:txBody>
      </p:sp>
    </p:spTree>
    <p:extLst>
      <p:ext uri="{BB962C8B-B14F-4D97-AF65-F5344CB8AC3E}">
        <p14:creationId xmlns:p14="http://schemas.microsoft.com/office/powerpoint/2010/main" val="1465288537"/>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3024073D-4F05-4543-9671-C085738D99BD}" type="datetimeFigureOut">
              <a:rPr lang="en-US"/>
              <a:pPr>
                <a:defRPr/>
              </a:pPr>
              <a:t>21/02/2021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104C1664-890A-4166-A02F-4E1E3168719B}" type="slidenum">
              <a:rPr lang="en-US"/>
              <a:pPr>
                <a:defRPr/>
              </a:pPr>
              <a:t>‹#›</a:t>
            </a:fld>
            <a:endParaRPr lang="en-US"/>
          </a:p>
        </p:txBody>
      </p:sp>
    </p:spTree>
    <p:extLst>
      <p:ext uri="{BB962C8B-B14F-4D97-AF65-F5344CB8AC3E}">
        <p14:creationId xmlns:p14="http://schemas.microsoft.com/office/powerpoint/2010/main" val="3647182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extLst/>
          </a:lstStyle>
          <a:p>
            <a:pPr>
              <a:defRPr/>
            </a:pPr>
            <a:fld id="{168103B9-D135-4624-95DF-EFE15E569BDD}" type="datetimeFigureOut">
              <a:rPr lang="en-US"/>
              <a:pPr>
                <a:defRPr/>
              </a:pPr>
              <a:t>21/02/2021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extLst/>
          </a:lstStyle>
          <a:p>
            <a:pPr>
              <a:defRPr/>
            </a:pPr>
            <a:fld id="{67E4A9FC-A845-4684-A129-055745FB77E6}" type="slidenum">
              <a:rPr lang="en-US"/>
              <a:pPr>
                <a:defRPr/>
              </a:pPr>
              <a:t>‹#›</a:t>
            </a:fld>
            <a:endParaRPr lang="en-US"/>
          </a:p>
        </p:txBody>
      </p:sp>
    </p:spTree>
    <p:extLst>
      <p:ext uri="{BB962C8B-B14F-4D97-AF65-F5344CB8AC3E}">
        <p14:creationId xmlns:p14="http://schemas.microsoft.com/office/powerpoint/2010/main" val="1486866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D6243424-54FB-4B91-BC43-CDC3DEFCEEF7}" type="datetimeFigureOut">
              <a:rPr lang="vi-VN">
                <a:solidFill>
                  <a:prstClr val="black">
                    <a:tint val="75000"/>
                  </a:prstClr>
                </a:solidFill>
              </a:rPr>
              <a:pPr>
                <a:defRPr/>
              </a:pPr>
              <a:t>21/02/2021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9AB4AF-2E01-401F-A4C3-19C6439FD337}"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828759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CB75CC55-EAC0-422C-8E43-2BC97D4B475B}" type="datetimeFigureOut">
              <a:rPr lang="vi-VN">
                <a:solidFill>
                  <a:prstClr val="black">
                    <a:tint val="75000"/>
                  </a:prstClr>
                </a:solidFill>
              </a:rPr>
              <a:pPr>
                <a:defRPr/>
              </a:pPr>
              <a:t>21/02/2021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6464A5-96BC-4FFE-9D7C-910C84C1E6D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10589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3DCE5-1EFA-4C59-AE63-D3F708561880}" type="datetimeFigureOut">
              <a:rPr lang="vi-VN">
                <a:solidFill>
                  <a:prstClr val="black">
                    <a:tint val="75000"/>
                  </a:prstClr>
                </a:solidFill>
              </a:rPr>
              <a:pPr>
                <a:defRPr/>
              </a:pPr>
              <a:t>21/02/2021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33B0D8-F615-4D54-AB88-F0119F483B4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95085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01B4E2-49E9-4C7B-A707-9E72726C7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308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953377C7-AE81-4552-9984-4023D3CDD5A8}" type="datetimeFigureOut">
              <a:rPr lang="vi-VN">
                <a:solidFill>
                  <a:prstClr val="black">
                    <a:tint val="75000"/>
                  </a:prstClr>
                </a:solidFill>
              </a:rPr>
              <a:pPr>
                <a:defRPr/>
              </a:pPr>
              <a:t>21/02/2021</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1EBFA0-586F-4076-B269-A9786643DBE8}"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313425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C0F2735B-A788-4945-AF3D-73AD06720548}" type="datetimeFigureOut">
              <a:rPr lang="vi-VN">
                <a:solidFill>
                  <a:prstClr val="black">
                    <a:tint val="75000"/>
                  </a:prstClr>
                </a:solidFill>
              </a:rPr>
              <a:pPr>
                <a:defRPr/>
              </a:pPr>
              <a:t>21/02/2021</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ACCE40-ED7E-4961-A7B5-0EDDA881FEBD}"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885802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6C9CBAE0-8964-4544-8E83-DE05952D9DE8}" type="datetimeFigureOut">
              <a:rPr lang="vi-VN">
                <a:solidFill>
                  <a:prstClr val="black">
                    <a:tint val="75000"/>
                  </a:prstClr>
                </a:solidFill>
              </a:rPr>
              <a:pPr>
                <a:defRPr/>
              </a:pPr>
              <a:t>21/02/2021</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1DC7194-2D70-4309-ACD0-5AD5B2EBBDEE}"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576325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0C56F3-3507-4CFE-ABCE-893175416116}" type="datetimeFigureOut">
              <a:rPr lang="vi-VN">
                <a:solidFill>
                  <a:prstClr val="black">
                    <a:tint val="75000"/>
                  </a:prstClr>
                </a:solidFill>
              </a:rPr>
              <a:pPr>
                <a:defRPr/>
              </a:pPr>
              <a:t>21/02/2021</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208EB2C-A510-47F2-95B7-9AF376261B37}"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058331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6004CB-8214-4D28-A4E2-0D83514947F8}" type="datetimeFigureOut">
              <a:rPr lang="vi-VN">
                <a:solidFill>
                  <a:prstClr val="black">
                    <a:tint val="75000"/>
                  </a:prstClr>
                </a:solidFill>
              </a:rPr>
              <a:pPr>
                <a:defRPr/>
              </a:pPr>
              <a:t>21/02/2021</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25E591-2ABE-4DF5-ADD8-D4C5D81755D9}"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257652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F6E735-3628-4239-AA18-B5276BFEBFC8}" type="datetimeFigureOut">
              <a:rPr lang="vi-VN">
                <a:solidFill>
                  <a:prstClr val="black">
                    <a:tint val="75000"/>
                  </a:prstClr>
                </a:solidFill>
              </a:rPr>
              <a:pPr>
                <a:defRPr/>
              </a:pPr>
              <a:t>21/02/2021</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9FF279-EBDF-4E0A-AC2F-96F7D52FF2A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301209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EC33A32-5CCD-4021-BEF1-4CE9160F8818}" type="datetimeFigureOut">
              <a:rPr lang="vi-VN">
                <a:solidFill>
                  <a:prstClr val="black">
                    <a:tint val="75000"/>
                  </a:prstClr>
                </a:solidFill>
              </a:rPr>
              <a:pPr>
                <a:defRPr/>
              </a:pPr>
              <a:t>21/02/2021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29740D-1177-40B0-B21F-D3130940F414}"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52116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3F68FBA0-FF7E-4FCF-B7AA-69427E0A3E35}" type="datetimeFigureOut">
              <a:rPr lang="vi-VN">
                <a:solidFill>
                  <a:prstClr val="black">
                    <a:tint val="75000"/>
                  </a:prstClr>
                </a:solidFill>
              </a:rPr>
              <a:pPr>
                <a:defRPr/>
              </a:pPr>
              <a:t>21/02/2021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ABDED5-8CD1-4C67-A0E6-C1FB9B375CE9}"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19529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7"/>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fld id="{F408F272-89C5-4623-AEF8-B2DCC4BCDD02}" type="slidenum">
              <a:rPr lang="en-US" altLang="en-US"/>
              <a:pPr/>
              <a:t>‹#›</a:t>
            </a:fld>
            <a:endParaRPr lang="en-US" altLang="en-US"/>
          </a:p>
        </p:txBody>
      </p:sp>
    </p:spTree>
    <p:extLst>
      <p:ext uri="{BB962C8B-B14F-4D97-AF65-F5344CB8AC3E}">
        <p14:creationId xmlns:p14="http://schemas.microsoft.com/office/powerpoint/2010/main" val="850264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fld id="{D6BEA43E-ABA3-4B9F-83FF-9EA8FE992A87}" type="slidenum">
              <a:rPr lang="en-US" altLang="en-US"/>
              <a:pPr/>
              <a:t>‹#›</a:t>
            </a:fld>
            <a:endParaRPr lang="en-US" altLang="en-US"/>
          </a:p>
        </p:txBody>
      </p:sp>
    </p:spTree>
    <p:extLst>
      <p:ext uri="{BB962C8B-B14F-4D97-AF65-F5344CB8AC3E}">
        <p14:creationId xmlns:p14="http://schemas.microsoft.com/office/powerpoint/2010/main" val="76450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4BBC69E-20D4-4528-9F58-F65C2D2CE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5511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12"/>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fld id="{32891831-C99E-46CC-B6D4-02BF39F38B92}" type="slidenum">
              <a:rPr lang="en-US" altLang="en-US"/>
              <a:pPr/>
              <a:t>‹#›</a:t>
            </a:fld>
            <a:endParaRPr lang="en-US" altLang="en-US"/>
          </a:p>
        </p:txBody>
      </p:sp>
    </p:spTree>
    <p:extLst>
      <p:ext uri="{BB962C8B-B14F-4D97-AF65-F5344CB8AC3E}">
        <p14:creationId xmlns:p14="http://schemas.microsoft.com/office/powerpoint/2010/main" val="3580402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fld id="{2F102E96-0117-42A1-9131-879D0C9776DF}" type="slidenum">
              <a:rPr lang="en-US" altLang="en-US"/>
              <a:pPr/>
              <a:t>‹#›</a:t>
            </a:fld>
            <a:endParaRPr lang="en-US" altLang="en-US"/>
          </a:p>
        </p:txBody>
      </p:sp>
    </p:spTree>
    <p:extLst>
      <p:ext uri="{BB962C8B-B14F-4D97-AF65-F5344CB8AC3E}">
        <p14:creationId xmlns:p14="http://schemas.microsoft.com/office/powerpoint/2010/main" val="2850789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fld id="{61351FBF-AD21-47D3-86EE-5686C2AADAC3}" type="slidenum">
              <a:rPr lang="en-US" altLang="en-US"/>
              <a:pPr/>
              <a:t>‹#›</a:t>
            </a:fld>
            <a:endParaRPr lang="en-US" altLang="en-US"/>
          </a:p>
        </p:txBody>
      </p:sp>
    </p:spTree>
    <p:extLst>
      <p:ext uri="{BB962C8B-B14F-4D97-AF65-F5344CB8AC3E}">
        <p14:creationId xmlns:p14="http://schemas.microsoft.com/office/powerpoint/2010/main" val="4194434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fld id="{4CFC080A-28E2-4601-8FED-BE2D9E2ABC12}" type="slidenum">
              <a:rPr lang="en-US" altLang="en-US"/>
              <a:pPr/>
              <a:t>‹#›</a:t>
            </a:fld>
            <a:endParaRPr lang="en-US" altLang="en-US"/>
          </a:p>
        </p:txBody>
      </p:sp>
    </p:spTree>
    <p:extLst>
      <p:ext uri="{BB962C8B-B14F-4D97-AF65-F5344CB8AC3E}">
        <p14:creationId xmlns:p14="http://schemas.microsoft.com/office/powerpoint/2010/main" val="3238007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fld id="{37A2A6FB-7A79-42E6-B6AE-C93FFAE8FB99}" type="slidenum">
              <a:rPr lang="en-US" altLang="en-US"/>
              <a:pPr/>
              <a:t>‹#›</a:t>
            </a:fld>
            <a:endParaRPr lang="en-US" altLang="en-US"/>
          </a:p>
        </p:txBody>
      </p:sp>
    </p:spTree>
    <p:extLst>
      <p:ext uri="{BB962C8B-B14F-4D97-AF65-F5344CB8AC3E}">
        <p14:creationId xmlns:p14="http://schemas.microsoft.com/office/powerpoint/2010/main" val="1283591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3"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fld id="{4FE0CF10-D740-4C63-83AF-4D6036042D4D}" type="slidenum">
              <a:rPr lang="en-US" altLang="en-US"/>
              <a:pPr/>
              <a:t>‹#›</a:t>
            </a:fld>
            <a:endParaRPr lang="en-US" altLang="en-US"/>
          </a:p>
        </p:txBody>
      </p:sp>
    </p:spTree>
    <p:extLst>
      <p:ext uri="{BB962C8B-B14F-4D97-AF65-F5344CB8AC3E}">
        <p14:creationId xmlns:p14="http://schemas.microsoft.com/office/powerpoint/2010/main" val="2761601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fld id="{04785CE3-CBDF-48D3-B712-F812BC49232E}" type="slidenum">
              <a:rPr lang="en-US" altLang="en-US"/>
              <a:pPr/>
              <a:t>‹#›</a:t>
            </a:fld>
            <a:endParaRPr lang="en-US" altLang="en-US"/>
          </a:p>
        </p:txBody>
      </p:sp>
    </p:spTree>
    <p:extLst>
      <p:ext uri="{BB962C8B-B14F-4D97-AF65-F5344CB8AC3E}">
        <p14:creationId xmlns:p14="http://schemas.microsoft.com/office/powerpoint/2010/main" val="1703557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fld id="{20DBF3E5-1D60-484D-B3CB-E28F1AB763DC}" type="slidenum">
              <a:rPr lang="en-US" altLang="en-US"/>
              <a:pPr/>
              <a:t>‹#›</a:t>
            </a:fld>
            <a:endParaRPr lang="en-US" altLang="en-US"/>
          </a:p>
        </p:txBody>
      </p:sp>
    </p:spTree>
    <p:extLst>
      <p:ext uri="{BB962C8B-B14F-4D97-AF65-F5344CB8AC3E}">
        <p14:creationId xmlns:p14="http://schemas.microsoft.com/office/powerpoint/2010/main" val="3066730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9"/>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9"/>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fld id="{17659145-34C5-4FBE-9BEE-79BC682A1712}" type="slidenum">
              <a:rPr lang="en-US" altLang="en-US"/>
              <a:pPr/>
              <a:t>‹#›</a:t>
            </a:fld>
            <a:endParaRPr lang="en-US" altLang="en-US"/>
          </a:p>
        </p:txBody>
      </p:sp>
    </p:spTree>
    <p:extLst>
      <p:ext uri="{BB962C8B-B14F-4D97-AF65-F5344CB8AC3E}">
        <p14:creationId xmlns:p14="http://schemas.microsoft.com/office/powerpoint/2010/main" val="36845510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fld id="{BDFFC849-3BF9-4966-B1D1-F887938B35BC}" type="slidenum">
              <a:rPr lang="en-US" altLang="en-US"/>
              <a:pPr/>
              <a:t>‹#›</a:t>
            </a:fld>
            <a:endParaRPr lang="en-US" altLang="en-US"/>
          </a:p>
        </p:txBody>
      </p:sp>
    </p:spTree>
    <p:extLst>
      <p:ext uri="{BB962C8B-B14F-4D97-AF65-F5344CB8AC3E}">
        <p14:creationId xmlns:p14="http://schemas.microsoft.com/office/powerpoint/2010/main" val="77426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BF887A-A91B-46BD-B1A9-436F9EFFD2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1139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vi-VN"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vi-VN" noProof="1"/>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94B3B8B1-05EF-4694-A654-810C4454A520}"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3754190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4D1D9560-CD65-4A45-A14C-5DC51CE273BB}"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1373019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vi-VN"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815D56AF-D211-4E2C-A6B3-F9278FC7EDB8}"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3467127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Content Placeholder 2"/>
          <p:cNvSpPr>
            <a:spLocks noGrp="1"/>
          </p:cNvSpPr>
          <p:nvPr>
            <p:ph sz="half" idx="1"/>
          </p:nvPr>
        </p:nvSpPr>
        <p:spPr>
          <a:xfrm>
            <a:off x="458788" y="1601788"/>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4" name="Content Placeholder 3"/>
          <p:cNvSpPr>
            <a:spLocks noGrp="1"/>
          </p:cNvSpPr>
          <p:nvPr>
            <p:ph sz="half" idx="2"/>
          </p:nvPr>
        </p:nvSpPr>
        <p:spPr>
          <a:xfrm>
            <a:off x="4648200" y="1601788"/>
            <a:ext cx="40386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47209B9F-1049-47BD-A0AB-7983805DA177}"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11293333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smtClean="0"/>
              <a:t>Click to edit Master title style</a:t>
            </a:r>
            <a:endParaRPr lang="vi-VN"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mtClean="0"/>
            </a:lvl1pPr>
          </a:lstStyle>
          <a:p>
            <a:pPr>
              <a:defRPr/>
            </a:pPr>
            <a:fld id="{826B84FA-067B-4EFE-AD1A-537CE35F9B49}"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2834094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smtClean="0"/>
            </a:lvl1pPr>
          </a:lstStyle>
          <a:p>
            <a:pPr>
              <a:defRPr/>
            </a:pPr>
            <a:fld id="{6BD7EE37-F0D3-4440-9E55-CCDE86C4B0F1}"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3425474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smtClean="0"/>
            </a:lvl1pPr>
          </a:lstStyle>
          <a:p>
            <a:pPr>
              <a:defRPr/>
            </a:pPr>
            <a:fld id="{15A2D995-7148-4F02-8B88-4900D1594E79}"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31705638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vi-VN"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0A963414-3362-4D17-A4D5-912387623F61}"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2846448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vi-VN"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DB4BBF0C-6F66-4CDC-AE6E-81B9C8E96E3B}"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1132256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7D61584C-757D-48B9-8D19-97C25547DF4C}"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170373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95E56E-DD3D-4BAD-A61A-33D9D0BA46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369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6225"/>
            <a:ext cx="2055812" cy="5848350"/>
          </a:xfrm>
        </p:spPr>
        <p:txBody>
          <a:bodyPr vert="eaVert"/>
          <a:lstStyle/>
          <a:p>
            <a:r>
              <a:rPr lang="en-US" noProof="1" smtClean="0"/>
              <a:t>Click to edit Master title style</a:t>
            </a:r>
            <a:endParaRPr lang="vi-VN" noProof="1"/>
          </a:p>
        </p:txBody>
      </p:sp>
      <p:sp>
        <p:nvSpPr>
          <p:cNvPr id="3" name="Vertical Text Placeholder 2"/>
          <p:cNvSpPr>
            <a:spLocks noGrp="1"/>
          </p:cNvSpPr>
          <p:nvPr>
            <p:ph type="body" orient="vert" idx="1"/>
          </p:nvPr>
        </p:nvSpPr>
        <p:spPr>
          <a:xfrm>
            <a:off x="458788" y="276225"/>
            <a:ext cx="6019800" cy="5848350"/>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9FF65DB6-88E6-43FB-BCB8-09AF9720AD2A}" type="slidenum">
              <a:rPr lang="en-US" altLang="en-US"/>
              <a:pPr>
                <a:defRPr/>
              </a:pPr>
              <a:t>‹#›</a:t>
            </a:fld>
            <a:endParaRPr lang="en-US" altLang="en-US">
              <a:latin typeface="VNI-Times" pitchFamily="2" charset="0"/>
            </a:endParaRPr>
          </a:p>
        </p:txBody>
      </p:sp>
    </p:spTree>
    <p:extLst>
      <p:ext uri="{BB962C8B-B14F-4D97-AF65-F5344CB8AC3E}">
        <p14:creationId xmlns:p14="http://schemas.microsoft.com/office/powerpoint/2010/main" val="306653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A8CBD-8185-476B-8F53-CE4404C3C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15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vi-VN">
              <a:solidFill>
                <a:srgbClr val="000000"/>
              </a:solidFill>
            </a:endParaRPr>
          </a:p>
        </p:txBody>
      </p:sp>
      <p:sp>
        <p:nvSpPr>
          <p:cNvPr id="1249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vi-VN">
              <a:solidFill>
                <a:srgbClr val="000000"/>
              </a:solidFill>
            </a:endParaRPr>
          </a:p>
        </p:txBody>
      </p:sp>
      <p:sp>
        <p:nvSpPr>
          <p:cNvPr id="1249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fontAlgn="base">
              <a:spcBef>
                <a:spcPct val="0"/>
              </a:spcBef>
              <a:spcAft>
                <a:spcPct val="0"/>
              </a:spcAft>
              <a:defRPr/>
            </a:pPr>
            <a:fld id="{26B8B4E7-1BFF-46C4-A077-D5E014BDC3B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6731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pitchFamily="34" charset="0"/>
            </a:endParaRPr>
          </a:p>
        </p:txBody>
      </p:sp>
      <p:sp>
        <p:nvSpPr>
          <p:cNvPr id="3075"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5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Lucida Sans Unicode"/>
                <a:cs typeface="+mn-cs"/>
              </a:defRPr>
            </a:lvl1pPr>
            <a:extLst/>
          </a:lstStyle>
          <a:p>
            <a:pPr>
              <a:defRPr/>
            </a:pPr>
            <a:fld id="{076AB576-B5DF-4BFB-AD36-28A5810A03E5}" type="datetimeFigureOut">
              <a:rPr lang="en-US"/>
              <a:pPr>
                <a:defRPr/>
              </a:pPr>
              <a:t>21/02/2021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Lucida Sans Unicode"/>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Lucida Sans Unicode"/>
                <a:cs typeface="+mn-cs"/>
              </a:defRPr>
            </a:lvl1pPr>
            <a:extLst/>
          </a:lstStyle>
          <a:p>
            <a:pPr>
              <a:defRPr/>
            </a:pPr>
            <a:fld id="{BCB66AB5-63D9-4BFA-8399-182AE5125E31}" type="slidenum">
              <a:rPr lang="en-US"/>
              <a:pPr>
                <a:defRPr/>
              </a:pPr>
              <a:t>‹#›</a:t>
            </a:fld>
            <a:endParaRPr lang="en-US"/>
          </a:p>
        </p:txBody>
      </p:sp>
    </p:spTree>
    <p:extLst>
      <p:ext uri="{BB962C8B-B14F-4D97-AF65-F5344CB8AC3E}">
        <p14:creationId xmlns:p14="http://schemas.microsoft.com/office/powerpoint/2010/main" val="18294629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black"/>
              </a:solidFill>
              <a:latin typeface="Arial" charset="0"/>
              <a:cs typeface="Arial" pitchFamily="34" charset="0"/>
            </a:endParaRPr>
          </a:p>
        </p:txBody>
      </p:sp>
      <p:sp>
        <p:nvSpPr>
          <p:cNvPr id="4099"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4" name="Right Triangle 13"/>
          <p:cNvSpPr>
            <a:spLocks/>
          </p:cNvSpPr>
          <p:nvPr/>
        </p:nvSpPr>
        <p:spPr bwMode="auto">
          <a:xfrm>
            <a:off x="-6040" y="5791255"/>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4" y="5787815"/>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105"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7150"/>
            <a:ext cx="1919288" cy="366713"/>
          </a:xfrm>
          <a:prstGeom prst="rect">
            <a:avLst/>
          </a:prstGeom>
        </p:spPr>
        <p:txBody>
          <a:bodyPr vert="horz" anchor="b"/>
          <a:lstStyle>
            <a:lvl1pPr algn="l" eaLnBrk="1" latinLnBrk="0" hangingPunct="1">
              <a:defRPr kumimoji="0" sz="1000">
                <a:solidFill>
                  <a:prstClr val="black"/>
                </a:solidFill>
                <a:latin typeface="Arial" charset="0"/>
                <a:cs typeface="+mn-cs"/>
              </a:defRPr>
            </a:lvl1pPr>
            <a:extLst/>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4379913" y="6407150"/>
            <a:ext cx="2351087" cy="366713"/>
          </a:xfrm>
          <a:prstGeom prst="rect">
            <a:avLst/>
          </a:prstGeom>
        </p:spPr>
        <p:txBody>
          <a:bodyPr vert="horz" anchor="b"/>
          <a:lstStyle>
            <a:lvl1pPr algn="r" eaLnBrk="1" latinLnBrk="0" hangingPunct="1">
              <a:defRPr kumimoji="0" sz="1000">
                <a:solidFill>
                  <a:prstClr val="black"/>
                </a:solidFill>
                <a:latin typeface="Arial" charset="0"/>
                <a:cs typeface="+mn-cs"/>
              </a:defRPr>
            </a:lvl1pPr>
            <a:extLst/>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8647113" y="6407150"/>
            <a:ext cx="366712" cy="366713"/>
          </a:xfrm>
          <a:prstGeom prst="rect">
            <a:avLst/>
          </a:prstGeom>
        </p:spPr>
        <p:txBody>
          <a:bodyPr vert="horz" anchor="b"/>
          <a:lstStyle>
            <a:lvl1pPr algn="r" eaLnBrk="1" latinLnBrk="0" hangingPunct="1">
              <a:defRPr kumimoji="0" sz="1000" b="0">
                <a:solidFill>
                  <a:prstClr val="black"/>
                </a:solidFill>
                <a:latin typeface="Arial" charset="0"/>
                <a:cs typeface="+mn-cs"/>
              </a:defRPr>
            </a:lvl1pPr>
            <a:extLst/>
          </a:lstStyle>
          <a:p>
            <a:pPr fontAlgn="base">
              <a:spcBef>
                <a:spcPct val="0"/>
              </a:spcBef>
              <a:spcAft>
                <a:spcPct val="0"/>
              </a:spcAft>
              <a:defRPr/>
            </a:pPr>
            <a:fld id="{110D1F09-B555-45D0-B88C-767DE4A5797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084955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pitchFamily="34" charset="0"/>
            </a:endParaRPr>
          </a:p>
        </p:txBody>
      </p:sp>
      <p:sp>
        <p:nvSpPr>
          <p:cNvPr id="5123"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prstClr val="black"/>
                </a:solidFill>
                <a:latin typeface="Lucida Sans Unicode"/>
                <a:cs typeface="+mn-cs"/>
              </a:defRPr>
            </a:lvl1pPr>
            <a:extLst/>
          </a:lstStyle>
          <a:p>
            <a:pPr>
              <a:defRPr/>
            </a:pPr>
            <a:fld id="{C61FC7F0-BFE6-4774-8D83-BCC7036070A4}" type="datetimeFigureOut">
              <a:rPr lang="en-US"/>
              <a:pPr>
                <a:defRPr/>
              </a:pPr>
              <a:t>21/02/2021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Lucida Sans Unicode"/>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Lucida Sans Unicode"/>
                <a:cs typeface="+mn-cs"/>
              </a:defRPr>
            </a:lvl1pPr>
            <a:extLst/>
          </a:lstStyle>
          <a:p>
            <a:pPr>
              <a:defRPr/>
            </a:pPr>
            <a:fld id="{82D3B2A7-DEFB-468D-920D-5059DF17141C}" type="slidenum">
              <a:rPr lang="en-US"/>
              <a:pPr>
                <a:defRPr/>
              </a:pPr>
              <a:t>‹#›</a:t>
            </a:fld>
            <a:endParaRPr lang="en-US"/>
          </a:p>
        </p:txBody>
      </p:sp>
    </p:spTree>
    <p:extLst>
      <p:ext uri="{BB962C8B-B14F-4D97-AF65-F5344CB8AC3E}">
        <p14:creationId xmlns:p14="http://schemas.microsoft.com/office/powerpoint/2010/main" val="36880221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434195-5D2A-45E2-B1C7-10CB808A6EAB}" type="datetimeFigureOut">
              <a:rPr lang="vi-VN">
                <a:solidFill>
                  <a:prstClr val="black">
                    <a:tint val="75000"/>
                  </a:prstClr>
                </a:solidFill>
              </a:rPr>
              <a:pPr>
                <a:defRPr/>
              </a:pPr>
              <a:t>21/02/2021</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59954D-377A-4D2D-8A5F-F0851FBCDF27}"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8175035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457729" y="1600201"/>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729" y="6356351"/>
            <a:ext cx="2132542"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cs typeface="Arial" pitchFamily="34" charset="0"/>
            </a:endParaRPr>
          </a:p>
        </p:txBody>
      </p:sp>
      <p:sp>
        <p:nvSpPr>
          <p:cNvPr id="5" name="Nơi giữ chỗ cho Chân trang 4"/>
          <p:cNvSpPr>
            <a:spLocks noGrp="1"/>
          </p:cNvSpPr>
          <p:nvPr>
            <p:ph type="ftr" sz="quarter" idx="3"/>
          </p:nvPr>
        </p:nvSpPr>
        <p:spPr>
          <a:xfrm>
            <a:off x="3124729" y="6356351"/>
            <a:ext cx="2894542"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cs typeface="Arial" pitchFamily="34" charset="0"/>
            </a:endParaRPr>
          </a:p>
        </p:txBody>
      </p:sp>
      <p:sp>
        <p:nvSpPr>
          <p:cNvPr id="6" name="Nơi giữ chỗ cho Số hiệu Bản chiếu 5"/>
          <p:cNvSpPr>
            <a:spLocks noGrp="1"/>
          </p:cNvSpPr>
          <p:nvPr>
            <p:ph type="sldNum" sz="quarter" idx="4"/>
          </p:nvPr>
        </p:nvSpPr>
        <p:spPr>
          <a:xfrm>
            <a:off x="6553729" y="6356351"/>
            <a:ext cx="213254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7AF56E2A-9855-47F7-9F08-82C3A90AEA9E}" type="slidenum">
              <a:rPr lang="en-US" altLang="en-US">
                <a:latin typeface="Arial" pitchFamily="34" charset="0"/>
                <a:cs typeface="Arial" pitchFamily="34" charset="0"/>
              </a:rPr>
              <a:pPr fontAlgn="base">
                <a:spcBef>
                  <a:spcPct val="0"/>
                </a:spcBef>
                <a:spcAft>
                  <a:spcPct val="0"/>
                </a:spcAft>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9684416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00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8788" y="276225"/>
            <a:ext cx="822801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52" tIns="35625" rIns="71252" bIns="3562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4294967295"/>
          </p:nvPr>
        </p:nvSpPr>
        <p:spPr bwMode="auto">
          <a:xfrm>
            <a:off x="458788" y="1601788"/>
            <a:ext cx="8228012"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52" tIns="35625" rIns="71252" bIns="3562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8788" y="6245225"/>
            <a:ext cx="2130425" cy="474663"/>
          </a:xfrm>
          <a:prstGeom prst="rect">
            <a:avLst/>
          </a:prstGeom>
          <a:noFill/>
          <a:ln>
            <a:noFill/>
          </a:ln>
          <a:effectLst/>
        </p:spPr>
        <p:txBody>
          <a:bodyPr vert="horz" wrap="square" lIns="71252" tIns="35625" rIns="71252" bIns="35625" numCol="1" anchor="t" anchorCtr="0" compatLnSpc="1"/>
          <a:lstStyle>
            <a:lvl1pPr eaLnBrk="1" hangingPunct="1">
              <a:defRPr sz="1100">
                <a:solidFill>
                  <a:srgbClr val="000000"/>
                </a:solidFill>
                <a:latin typeface="+mn-lt"/>
                <a:cs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4663"/>
          </a:xfrm>
          <a:prstGeom prst="rect">
            <a:avLst/>
          </a:prstGeom>
          <a:noFill/>
          <a:ln>
            <a:noFill/>
          </a:ln>
          <a:effectLst/>
        </p:spPr>
        <p:txBody>
          <a:bodyPr vert="horz" wrap="square" lIns="71252" tIns="35625" rIns="71252" bIns="35625" numCol="1" anchor="t" anchorCtr="0" compatLnSpc="1"/>
          <a:lstStyle>
            <a:lvl1pPr algn="ctr" eaLnBrk="1" hangingPunct="1">
              <a:defRPr sz="1100">
                <a:solidFill>
                  <a:srgbClr val="000000"/>
                </a:solidFill>
                <a:latin typeface="+mn-lt"/>
                <a:cs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6375" y="6245225"/>
            <a:ext cx="2130425" cy="474663"/>
          </a:xfrm>
          <a:prstGeom prst="rect">
            <a:avLst/>
          </a:prstGeom>
          <a:noFill/>
          <a:ln>
            <a:noFill/>
          </a:ln>
          <a:effectLst/>
        </p:spPr>
        <p:txBody>
          <a:bodyPr vert="horz" wrap="square" lIns="71252" tIns="35625" rIns="71252" bIns="35625" numCol="1" anchor="t" anchorCtr="0" compatLnSpc="1">
            <a:prstTxWarp prst="textNoShape">
              <a:avLst/>
            </a:prstTxWarp>
          </a:bodyPr>
          <a:lstStyle>
            <a:lvl1pPr algn="r">
              <a:defRPr sz="1100" smtClean="0">
                <a:solidFill>
                  <a:srgbClr val="000000"/>
                </a:solidFill>
                <a:latin typeface="Arial" pitchFamily="34" charset="0"/>
              </a:defRPr>
            </a:lvl1pPr>
          </a:lstStyle>
          <a:p>
            <a:pPr fontAlgn="base">
              <a:spcBef>
                <a:spcPct val="0"/>
              </a:spcBef>
              <a:spcAft>
                <a:spcPct val="0"/>
              </a:spcAft>
              <a:defRPr/>
            </a:pPr>
            <a:fld id="{C2A5E29F-B2D4-4A79-805B-E9A8ED0D6657}"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Tree>
    <p:extLst>
      <p:ext uri="{BB962C8B-B14F-4D97-AF65-F5344CB8AC3E}">
        <p14:creationId xmlns:p14="http://schemas.microsoft.com/office/powerpoint/2010/main" val="6255901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712788" rtl="0" eaLnBrk="0" fontAlgn="base" hangingPunct="0">
        <a:spcBef>
          <a:spcPct val="0"/>
        </a:spcBef>
        <a:spcAft>
          <a:spcPct val="0"/>
        </a:spcAft>
        <a:defRPr sz="3300">
          <a:solidFill>
            <a:schemeClr val="tx2"/>
          </a:solidFill>
          <a:latin typeface="+mj-lt"/>
          <a:ea typeface="+mj-ea"/>
          <a:cs typeface="+mj-cs"/>
        </a:defRPr>
      </a:lvl1pPr>
      <a:lvl2pPr algn="ctr" defTabSz="712788" rtl="0" eaLnBrk="0" fontAlgn="base" hangingPunct="0">
        <a:spcBef>
          <a:spcPct val="0"/>
        </a:spcBef>
        <a:spcAft>
          <a:spcPct val="0"/>
        </a:spcAft>
        <a:defRPr sz="3300">
          <a:solidFill>
            <a:schemeClr val="tx2"/>
          </a:solidFill>
          <a:latin typeface="Arial" panose="020B0604020202020204" pitchFamily="34" charset="0"/>
        </a:defRPr>
      </a:lvl2pPr>
      <a:lvl3pPr algn="ctr" defTabSz="712788" rtl="0" eaLnBrk="0" fontAlgn="base" hangingPunct="0">
        <a:spcBef>
          <a:spcPct val="0"/>
        </a:spcBef>
        <a:spcAft>
          <a:spcPct val="0"/>
        </a:spcAft>
        <a:defRPr sz="3300">
          <a:solidFill>
            <a:schemeClr val="tx2"/>
          </a:solidFill>
          <a:latin typeface="Arial" panose="020B0604020202020204" pitchFamily="34" charset="0"/>
        </a:defRPr>
      </a:lvl3pPr>
      <a:lvl4pPr algn="ctr" defTabSz="712788" rtl="0" eaLnBrk="0" fontAlgn="base" hangingPunct="0">
        <a:spcBef>
          <a:spcPct val="0"/>
        </a:spcBef>
        <a:spcAft>
          <a:spcPct val="0"/>
        </a:spcAft>
        <a:defRPr sz="3300">
          <a:solidFill>
            <a:schemeClr val="tx2"/>
          </a:solidFill>
          <a:latin typeface="Arial" panose="020B0604020202020204" pitchFamily="34" charset="0"/>
        </a:defRPr>
      </a:lvl4pPr>
      <a:lvl5pPr algn="ctr" defTabSz="712788" rtl="0" eaLnBrk="0" fontAlgn="base" hangingPunct="0">
        <a:spcBef>
          <a:spcPct val="0"/>
        </a:spcBef>
        <a:spcAft>
          <a:spcPct val="0"/>
        </a:spcAft>
        <a:defRPr sz="3300">
          <a:solidFill>
            <a:schemeClr val="tx2"/>
          </a:solidFill>
          <a:latin typeface="Arial" panose="020B0604020202020204" pitchFamily="34" charset="0"/>
        </a:defRPr>
      </a:lvl5pPr>
      <a:lvl6pPr marL="457200" algn="ctr" defTabSz="713105" rtl="0" eaLnBrk="0" fontAlgn="base" hangingPunct="0">
        <a:spcBef>
          <a:spcPct val="0"/>
        </a:spcBef>
        <a:spcAft>
          <a:spcPct val="0"/>
        </a:spcAft>
        <a:defRPr sz="3300">
          <a:solidFill>
            <a:schemeClr val="tx2"/>
          </a:solidFill>
          <a:latin typeface="Arial" panose="020B0604020202020204" pitchFamily="34" charset="0"/>
        </a:defRPr>
      </a:lvl6pPr>
      <a:lvl7pPr marL="914400" algn="ctr" defTabSz="713105" rtl="0" eaLnBrk="0" fontAlgn="base" hangingPunct="0">
        <a:spcBef>
          <a:spcPct val="0"/>
        </a:spcBef>
        <a:spcAft>
          <a:spcPct val="0"/>
        </a:spcAft>
        <a:defRPr sz="3300">
          <a:solidFill>
            <a:schemeClr val="tx2"/>
          </a:solidFill>
          <a:latin typeface="Arial" panose="020B0604020202020204" pitchFamily="34" charset="0"/>
        </a:defRPr>
      </a:lvl7pPr>
      <a:lvl8pPr marL="1371600" algn="ctr" defTabSz="713105" rtl="0" eaLnBrk="0" fontAlgn="base" hangingPunct="0">
        <a:spcBef>
          <a:spcPct val="0"/>
        </a:spcBef>
        <a:spcAft>
          <a:spcPct val="0"/>
        </a:spcAft>
        <a:defRPr sz="3300">
          <a:solidFill>
            <a:schemeClr val="tx2"/>
          </a:solidFill>
          <a:latin typeface="Arial" panose="020B0604020202020204" pitchFamily="34" charset="0"/>
        </a:defRPr>
      </a:lvl8pPr>
      <a:lvl9pPr marL="1828800" algn="ctr" defTabSz="713105" rtl="0" eaLnBrk="0" fontAlgn="base" hangingPunct="0">
        <a:spcBef>
          <a:spcPct val="0"/>
        </a:spcBef>
        <a:spcAft>
          <a:spcPct val="0"/>
        </a:spcAft>
        <a:defRPr sz="3300">
          <a:solidFill>
            <a:schemeClr val="tx2"/>
          </a:solidFill>
          <a:latin typeface="Arial" panose="020B0604020202020204" pitchFamily="34" charset="0"/>
        </a:defRPr>
      </a:lvl9pPr>
    </p:titleStyle>
    <p:bodyStyle>
      <a:lvl1pPr marL="268288" indent="-268288" algn="l" defTabSz="712788" rtl="0" eaLnBrk="0" fontAlgn="base" hangingPunct="0">
        <a:spcBef>
          <a:spcPct val="20000"/>
        </a:spcBef>
        <a:spcAft>
          <a:spcPct val="0"/>
        </a:spcAft>
        <a:buChar char="•"/>
        <a:defRPr sz="2500">
          <a:solidFill>
            <a:schemeClr val="tx1"/>
          </a:solidFill>
          <a:latin typeface="+mn-lt"/>
          <a:ea typeface="+mn-ea"/>
          <a:cs typeface="+mn-cs"/>
        </a:defRPr>
      </a:lvl1pPr>
      <a:lvl2pPr marL="577850" indent="-222250" algn="l" defTabSz="712788" rtl="0" eaLnBrk="0" fontAlgn="base" hangingPunct="0">
        <a:spcBef>
          <a:spcPct val="20000"/>
        </a:spcBef>
        <a:spcAft>
          <a:spcPct val="0"/>
        </a:spcAft>
        <a:buChar char="–"/>
        <a:defRPr sz="2100">
          <a:solidFill>
            <a:schemeClr val="tx1"/>
          </a:solidFill>
          <a:latin typeface="+mn-lt"/>
        </a:defRPr>
      </a:lvl2pPr>
      <a:lvl3pPr marL="890588" indent="-176213" algn="l" defTabSz="712788" rtl="0" eaLnBrk="0" fontAlgn="base" hangingPunct="0">
        <a:spcBef>
          <a:spcPct val="20000"/>
        </a:spcBef>
        <a:spcAft>
          <a:spcPct val="0"/>
        </a:spcAft>
        <a:buChar char="•"/>
        <a:defRPr sz="1900">
          <a:solidFill>
            <a:schemeClr val="tx1"/>
          </a:solidFill>
          <a:latin typeface="+mn-lt"/>
        </a:defRPr>
      </a:lvl3pPr>
      <a:lvl4pPr marL="1246188" indent="-176213" algn="l" defTabSz="712788" rtl="0" eaLnBrk="0" fontAlgn="base" hangingPunct="0">
        <a:spcBef>
          <a:spcPct val="20000"/>
        </a:spcBef>
        <a:spcAft>
          <a:spcPct val="0"/>
        </a:spcAft>
        <a:buChar char="–"/>
        <a:defRPr sz="1700">
          <a:solidFill>
            <a:schemeClr val="tx1"/>
          </a:solidFill>
          <a:latin typeface="+mn-lt"/>
        </a:defRPr>
      </a:lvl4pPr>
      <a:lvl5pPr marL="1601788" indent="-174625" algn="l" defTabSz="712788" rtl="0" eaLnBrk="0" fontAlgn="base" hangingPunct="0">
        <a:spcBef>
          <a:spcPct val="20000"/>
        </a:spcBef>
        <a:spcAft>
          <a:spcPct val="0"/>
        </a:spcAft>
        <a:buChar char="»"/>
        <a:defRPr sz="1700">
          <a:solidFill>
            <a:schemeClr val="tx1"/>
          </a:solidFill>
          <a:latin typeface="+mn-lt"/>
        </a:defRPr>
      </a:lvl5pPr>
      <a:lvl6pPr marL="2059305" indent="-174625" algn="l" defTabSz="713105" rtl="0" eaLnBrk="0" fontAlgn="base" hangingPunct="0">
        <a:spcBef>
          <a:spcPct val="20000"/>
        </a:spcBef>
        <a:spcAft>
          <a:spcPct val="0"/>
        </a:spcAft>
        <a:buChar char="»"/>
        <a:defRPr sz="1700">
          <a:solidFill>
            <a:schemeClr val="tx1"/>
          </a:solidFill>
          <a:latin typeface="+mn-lt"/>
        </a:defRPr>
      </a:lvl6pPr>
      <a:lvl7pPr marL="2516505" indent="-174625" algn="l" defTabSz="713105" rtl="0" eaLnBrk="0" fontAlgn="base" hangingPunct="0">
        <a:spcBef>
          <a:spcPct val="20000"/>
        </a:spcBef>
        <a:spcAft>
          <a:spcPct val="0"/>
        </a:spcAft>
        <a:buChar char="»"/>
        <a:defRPr sz="1700">
          <a:solidFill>
            <a:schemeClr val="tx1"/>
          </a:solidFill>
          <a:latin typeface="+mn-lt"/>
        </a:defRPr>
      </a:lvl7pPr>
      <a:lvl8pPr marL="2973705" indent="-174625" algn="l" defTabSz="713105" rtl="0" eaLnBrk="0" fontAlgn="base" hangingPunct="0">
        <a:spcBef>
          <a:spcPct val="20000"/>
        </a:spcBef>
        <a:spcAft>
          <a:spcPct val="0"/>
        </a:spcAft>
        <a:buChar char="»"/>
        <a:defRPr sz="1700">
          <a:solidFill>
            <a:schemeClr val="tx1"/>
          </a:solidFill>
          <a:latin typeface="+mn-lt"/>
        </a:defRPr>
      </a:lvl8pPr>
      <a:lvl9pPr marL="3430905" indent="-174625" algn="l" defTabSz="713105" rtl="0" eaLnBrk="0" fontAlgn="base" hangingPunct="0">
        <a:spcBef>
          <a:spcPct val="20000"/>
        </a:spcBef>
        <a:spcAft>
          <a:spcPct val="0"/>
        </a:spcAft>
        <a:buChar char="»"/>
        <a:defRPr sz="17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64.xml"/><Relationship Id="rId5" Type="http://schemas.openxmlformats.org/officeDocument/2006/relationships/image" Target="../media/image21.wm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5.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53.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CRNRC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019800" y="0"/>
            <a:ext cx="312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descr="CRNRC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257800"/>
            <a:ext cx="312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9"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895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1219200" y="3429000"/>
            <a:ext cx="6665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en-US" sz="4000" b="1">
                <a:solidFill>
                  <a:srgbClr val="0000FF"/>
                </a:solidFill>
                <a:latin typeface="Times New Roman" pitchFamily="18" charset="0"/>
                <a:cs typeface="Times New Roman" pitchFamily="18" charset="0"/>
              </a:rPr>
              <a:t>TẬP LÀM VĂN – TUẦN 22</a:t>
            </a:r>
            <a:endParaRPr lang="en-US" sz="3200" b="1" i="1">
              <a:solidFill>
                <a:srgbClr val="0000FF"/>
              </a:solidFill>
              <a:latin typeface="Times New Roman" pitchFamily="18" charset="0"/>
              <a:cs typeface="Times New Roman" pitchFamily="18" charset="0"/>
            </a:endParaRPr>
          </a:p>
        </p:txBody>
      </p:sp>
      <p:sp>
        <p:nvSpPr>
          <p:cNvPr id="16390" name="TextBox 8"/>
          <p:cNvSpPr txBox="1">
            <a:spLocks noChangeArrowheads="1"/>
          </p:cNvSpPr>
          <p:nvPr/>
        </p:nvSpPr>
        <p:spPr bwMode="auto">
          <a:xfrm>
            <a:off x="1333500" y="800100"/>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en-US" sz="4000" b="1">
                <a:solidFill>
                  <a:srgbClr val="FF0000"/>
                </a:solidFill>
                <a:latin typeface="Times New Roman" pitchFamily="18" charset="0"/>
                <a:cs typeface="Times New Roman" pitchFamily="18" charset="0"/>
              </a:rPr>
              <a:t>KHỐI 4</a:t>
            </a:r>
          </a:p>
          <a:p>
            <a:pPr algn="ctr" eaLnBrk="0" fontAlgn="base" hangingPunct="0">
              <a:spcBef>
                <a:spcPct val="0"/>
              </a:spcBef>
              <a:spcAft>
                <a:spcPct val="0"/>
              </a:spcAft>
            </a:pPr>
            <a:r>
              <a:rPr lang="en-US" sz="4000" b="1">
                <a:solidFill>
                  <a:srgbClr val="FF0000"/>
                </a:solidFill>
                <a:latin typeface="Times New Roman" pitchFamily="18" charset="0"/>
                <a:cs typeface="Times New Roman" pitchFamily="18" charset="0"/>
              </a:rPr>
              <a:t>HỌC TRỰC TUYẾN</a:t>
            </a:r>
          </a:p>
        </p:txBody>
      </p:sp>
      <p:sp>
        <p:nvSpPr>
          <p:cNvPr id="16391" name="TextBox 9"/>
          <p:cNvSpPr txBox="1">
            <a:spLocks noChangeArrowheads="1"/>
          </p:cNvSpPr>
          <p:nvPr/>
        </p:nvSpPr>
        <p:spPr bwMode="auto">
          <a:xfrm>
            <a:off x="533400" y="23813"/>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en-US" sz="4000" b="1" i="1">
                <a:solidFill>
                  <a:srgbClr val="0000FF"/>
                </a:solidFill>
                <a:latin typeface="Times New Roman" pitchFamily="18" charset="0"/>
                <a:cs typeface="Times New Roman" pitchFamily="18" charset="0"/>
              </a:rPr>
              <a:t>Trường Tiểu học Trung Thành</a:t>
            </a:r>
          </a:p>
        </p:txBody>
      </p:sp>
    </p:spTree>
    <p:extLst>
      <p:ext uri="{BB962C8B-B14F-4D97-AF65-F5344CB8AC3E}">
        <p14:creationId xmlns:p14="http://schemas.microsoft.com/office/powerpoint/2010/main" val="855275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86125" y="-71438"/>
            <a:ext cx="4116388"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FF0000"/>
                </a:solidFill>
                <a:latin typeface="Times New Roman" pitchFamily="18" charset="0"/>
                <a:cs typeface="Arial" pitchFamily="34" charset="0"/>
              </a:rPr>
              <a:t>Bãi ngô </a:t>
            </a:r>
            <a:r>
              <a:rPr lang="en-US" sz="2800" b="1">
                <a:solidFill>
                  <a:prstClr val="black"/>
                </a:solidFill>
                <a:latin typeface="Times New Roman" pitchFamily="18" charset="0"/>
                <a:cs typeface="Arial" pitchFamily="34" charset="0"/>
              </a:rPr>
              <a:t>(trang 30, 31 sgk)</a:t>
            </a:r>
            <a:endParaRPr lang="vi-VN" sz="2800">
              <a:solidFill>
                <a:srgbClr val="FF0000"/>
              </a:solidFill>
              <a:cs typeface="Arial" pitchFamily="34" charset="0"/>
            </a:endParaRPr>
          </a:p>
        </p:txBody>
      </p:sp>
      <p:sp>
        <p:nvSpPr>
          <p:cNvPr id="4" name="Rectangle 3"/>
          <p:cNvSpPr>
            <a:spLocks noChangeArrowheads="1"/>
          </p:cNvSpPr>
          <p:nvPr/>
        </p:nvSpPr>
        <p:spPr bwMode="auto">
          <a:xfrm>
            <a:off x="0" y="285750"/>
            <a:ext cx="3714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800" b="1">
                <a:solidFill>
                  <a:srgbClr val="0000FF"/>
                </a:solidFill>
                <a:latin typeface="Arial" pitchFamily="34" charset="0"/>
                <a:cs typeface="Arial" pitchFamily="34" charset="0"/>
              </a:rPr>
              <a:t>a) Trình tự quan sát</a:t>
            </a:r>
            <a:r>
              <a:rPr lang="en-US" sz="3000" b="1">
                <a:solidFill>
                  <a:srgbClr val="0000FF"/>
                </a:solidFill>
                <a:latin typeface="Times New Roman" pitchFamily="18" charset="0"/>
                <a:cs typeface="Arial" pitchFamily="34" charset="0"/>
              </a:rPr>
              <a:t>:</a:t>
            </a:r>
            <a:endParaRPr lang="vi-VN" sz="3000">
              <a:solidFill>
                <a:prstClr val="black"/>
              </a:solidFill>
              <a:cs typeface="Arial" pitchFamily="34" charset="0"/>
            </a:endParaRPr>
          </a:p>
        </p:txBody>
      </p:sp>
      <p:sp>
        <p:nvSpPr>
          <p:cNvPr id="5" name="Rectangle 4"/>
          <p:cNvSpPr>
            <a:spLocks noChangeArrowheads="1"/>
          </p:cNvSpPr>
          <p:nvPr/>
        </p:nvSpPr>
        <p:spPr bwMode="auto">
          <a:xfrm>
            <a:off x="0" y="1214438"/>
            <a:ext cx="3706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000" b="1">
                <a:solidFill>
                  <a:srgbClr val="0000FF"/>
                </a:solidFill>
                <a:latin typeface="Times New Roman" pitchFamily="18" charset="0"/>
                <a:cs typeface="Arial" pitchFamily="34" charset="0"/>
              </a:rPr>
              <a:t>b) </a:t>
            </a:r>
            <a:r>
              <a:rPr lang="en-US" sz="2800" b="1">
                <a:solidFill>
                  <a:srgbClr val="0000FF"/>
                </a:solidFill>
                <a:latin typeface="Arial" pitchFamily="34" charset="0"/>
                <a:cs typeface="Arial" pitchFamily="34" charset="0"/>
              </a:rPr>
              <a:t>Những giác quan</a:t>
            </a:r>
            <a:r>
              <a:rPr lang="en-US" sz="3000" b="1">
                <a:solidFill>
                  <a:srgbClr val="0000FF"/>
                </a:solidFill>
                <a:latin typeface="Times New Roman" pitchFamily="18" charset="0"/>
                <a:cs typeface="Arial" pitchFamily="34" charset="0"/>
              </a:rPr>
              <a:t>:</a:t>
            </a:r>
            <a:endParaRPr lang="vi-VN" sz="3000">
              <a:solidFill>
                <a:prstClr val="black"/>
              </a:solidFill>
              <a:cs typeface="Arial" pitchFamily="34" charset="0"/>
            </a:endParaRPr>
          </a:p>
        </p:txBody>
      </p:sp>
      <p:sp>
        <p:nvSpPr>
          <p:cNvPr id="6" name="Rectangle 5"/>
          <p:cNvSpPr>
            <a:spLocks noChangeArrowheads="1"/>
          </p:cNvSpPr>
          <p:nvPr/>
        </p:nvSpPr>
        <p:spPr bwMode="auto">
          <a:xfrm>
            <a:off x="0" y="2928938"/>
            <a:ext cx="68278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000" b="1">
                <a:solidFill>
                  <a:srgbClr val="0000FF"/>
                </a:solidFill>
                <a:latin typeface="Times New Roman" pitchFamily="18" charset="0"/>
                <a:cs typeface="Arial" pitchFamily="34" charset="0"/>
              </a:rPr>
              <a:t>c) </a:t>
            </a:r>
            <a:r>
              <a:rPr lang="en-US" sz="2800" b="1">
                <a:solidFill>
                  <a:srgbClr val="0000FF"/>
                </a:solidFill>
                <a:latin typeface="Arial" pitchFamily="34" charset="0"/>
                <a:cs typeface="Arial" pitchFamily="34" charset="0"/>
              </a:rPr>
              <a:t>Những hình ảnh so sánh, nhân hóa:</a:t>
            </a:r>
            <a:r>
              <a:rPr lang="en-US" sz="3000" b="1">
                <a:solidFill>
                  <a:srgbClr val="0000FF"/>
                </a:solidFill>
                <a:latin typeface="Times New Roman" pitchFamily="18" charset="0"/>
                <a:cs typeface="Arial" pitchFamily="34" charset="0"/>
              </a:rPr>
              <a:t> </a:t>
            </a:r>
            <a:endParaRPr lang="vi-VN" sz="3000">
              <a:solidFill>
                <a:prstClr val="black"/>
              </a:solidFill>
              <a:cs typeface="Arial" pitchFamily="34" charset="0"/>
            </a:endParaRPr>
          </a:p>
        </p:txBody>
      </p:sp>
      <p:sp>
        <p:nvSpPr>
          <p:cNvPr id="10246" name="TextBox 6"/>
          <p:cNvSpPr txBox="1">
            <a:spLocks noChangeArrowheads="1"/>
          </p:cNvSpPr>
          <p:nvPr/>
        </p:nvSpPr>
        <p:spPr bwMode="auto">
          <a:xfrm>
            <a:off x="71438" y="785813"/>
            <a:ext cx="6643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600" b="1">
                <a:solidFill>
                  <a:prstClr val="black"/>
                </a:solidFill>
                <a:latin typeface="Times New Roman" pitchFamily="18" charset="0"/>
                <a:cs typeface="Times New Roman" pitchFamily="18" charset="0"/>
              </a:rPr>
              <a:t>Quan sát từng thời kì phát triển của cây</a:t>
            </a:r>
            <a:endParaRPr lang="vi-VN" sz="2600" b="1">
              <a:solidFill>
                <a:prstClr val="black"/>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57500" y="1628775"/>
            <a:ext cx="6286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cây, lá, búp, hoa, bắp ngô, bướm trắng, bướm vàng.</a:t>
            </a:r>
            <a:endParaRPr lang="vi-VN" sz="2800">
              <a:solidFill>
                <a:prstClr val="black"/>
              </a:solidFill>
              <a:latin typeface="Times New Roman" pitchFamily="18" charset="0"/>
              <a:cs typeface="Times New Roman" pitchFamily="18" charset="0"/>
            </a:endParaRPr>
          </a:p>
        </p:txBody>
      </p:sp>
      <p:sp>
        <p:nvSpPr>
          <p:cNvPr id="9" name="TextBox 8"/>
          <p:cNvSpPr txBox="1">
            <a:spLocks noChangeArrowheads="1"/>
          </p:cNvSpPr>
          <p:nvPr/>
        </p:nvSpPr>
        <p:spPr bwMode="auto">
          <a:xfrm>
            <a:off x="122238" y="1619250"/>
            <a:ext cx="250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Thị giác (mắt):</a:t>
            </a:r>
            <a:endParaRPr lang="vi-VN" sz="2800">
              <a:solidFill>
                <a:prstClr val="black"/>
              </a:solidFill>
              <a:latin typeface="Times New Roman" pitchFamily="18" charset="0"/>
              <a:cs typeface="Times New Roman" pitchFamily="18" charset="0"/>
            </a:endParaRPr>
          </a:p>
        </p:txBody>
      </p:sp>
      <p:sp>
        <p:nvSpPr>
          <p:cNvPr id="10" name="TextBox 9"/>
          <p:cNvSpPr txBox="1">
            <a:spLocks noChangeArrowheads="1"/>
          </p:cNvSpPr>
          <p:nvPr/>
        </p:nvSpPr>
        <p:spPr bwMode="auto">
          <a:xfrm>
            <a:off x="0" y="2500313"/>
            <a:ext cx="2500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3300"/>
                </a:solidFill>
                <a:latin typeface="Times New Roman" pitchFamily="18" charset="0"/>
                <a:cs typeface="Times New Roman" pitchFamily="18" charset="0"/>
              </a:rPr>
              <a:t>Thính giác (tai):</a:t>
            </a:r>
            <a:endParaRPr lang="vi-VN" sz="2800">
              <a:solidFill>
                <a:srgbClr val="0033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771775" y="2492375"/>
            <a:ext cx="4929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3300"/>
                </a:solidFill>
                <a:latin typeface="Times New Roman" pitchFamily="18" charset="0"/>
                <a:cs typeface="Times New Roman" pitchFamily="18" charset="0"/>
              </a:rPr>
              <a:t>nghe tiếng tu hú.</a:t>
            </a:r>
            <a:endParaRPr lang="vi-VN" sz="2800">
              <a:solidFill>
                <a:srgbClr val="003300"/>
              </a:solidFill>
              <a:latin typeface="Times New Roman" pitchFamily="18" charset="0"/>
              <a:cs typeface="Times New Roman" pitchFamily="18" charset="0"/>
            </a:endParaRPr>
          </a:p>
        </p:txBody>
      </p:sp>
      <p:sp>
        <p:nvSpPr>
          <p:cNvPr id="12" name="Rectangle 11"/>
          <p:cNvSpPr>
            <a:spLocks noChangeArrowheads="1"/>
          </p:cNvSpPr>
          <p:nvPr/>
        </p:nvSpPr>
        <p:spPr bwMode="auto">
          <a:xfrm>
            <a:off x="1714500" y="3706813"/>
            <a:ext cx="78581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0"/>
              </a:spcBef>
              <a:spcAft>
                <a:spcPct val="0"/>
              </a:spcAft>
            </a:pPr>
            <a:r>
              <a:rPr lang="en-US" sz="2800" b="1">
                <a:solidFill>
                  <a:prstClr val="black"/>
                </a:solidFill>
                <a:latin typeface="Times New Roman" pitchFamily="18" charset="0"/>
                <a:cs typeface="Times New Roman" pitchFamily="18" charset="0"/>
              </a:rPr>
              <a:t> + Cây ngô lúc nhỏ lấm tấm như mạ non.</a:t>
            </a:r>
          </a:p>
        </p:txBody>
      </p:sp>
      <p:sp>
        <p:nvSpPr>
          <p:cNvPr id="13" name="Rectangle 12"/>
          <p:cNvSpPr>
            <a:spLocks noChangeArrowheads="1"/>
          </p:cNvSpPr>
          <p:nvPr/>
        </p:nvSpPr>
        <p:spPr bwMode="auto">
          <a:xfrm>
            <a:off x="1714500" y="4476750"/>
            <a:ext cx="4884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prstClr val="black"/>
                </a:solidFill>
                <a:latin typeface="Times New Roman" pitchFamily="18" charset="0"/>
                <a:cs typeface="Times New Roman" pitchFamily="18" charset="0"/>
              </a:rPr>
              <a:t> + Hoa ngô xơ xác như cỏ may.</a:t>
            </a:r>
            <a:endParaRPr lang="vi-VN" sz="2800">
              <a:solidFill>
                <a:prstClr val="black"/>
              </a:solidFill>
              <a:cs typeface="Arial" pitchFamily="34" charset="0"/>
            </a:endParaRPr>
          </a:p>
        </p:txBody>
      </p:sp>
      <p:sp>
        <p:nvSpPr>
          <p:cNvPr id="14" name="Rectangle 13"/>
          <p:cNvSpPr>
            <a:spLocks noChangeArrowheads="1"/>
          </p:cNvSpPr>
          <p:nvPr/>
        </p:nvSpPr>
        <p:spPr bwMode="auto">
          <a:xfrm>
            <a:off x="1714500" y="4048125"/>
            <a:ext cx="581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prstClr val="black"/>
                </a:solidFill>
                <a:latin typeface="Times New Roman" pitchFamily="18" charset="0"/>
                <a:cs typeface="Times New Roman" pitchFamily="18" charset="0"/>
              </a:rPr>
              <a:t> + Búp như kết bằng nhung và phấn.</a:t>
            </a:r>
            <a:endParaRPr lang="vi-VN" sz="2800">
              <a:solidFill>
                <a:prstClr val="black"/>
              </a:solidFill>
              <a:cs typeface="Arial" pitchFamily="34" charset="0"/>
            </a:endParaRPr>
          </a:p>
        </p:txBody>
      </p:sp>
      <p:sp>
        <p:nvSpPr>
          <p:cNvPr id="15" name="Rectangle 14"/>
          <p:cNvSpPr>
            <a:spLocks noChangeArrowheads="1"/>
          </p:cNvSpPr>
          <p:nvPr/>
        </p:nvSpPr>
        <p:spPr bwMode="auto">
          <a:xfrm>
            <a:off x="0" y="3690938"/>
            <a:ext cx="137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FF0000"/>
                </a:solidFill>
                <a:latin typeface="Times New Roman" pitchFamily="18" charset="0"/>
                <a:cs typeface="Arial" pitchFamily="34" charset="0"/>
              </a:rPr>
              <a:t>So sánh</a:t>
            </a:r>
            <a:endParaRPr lang="vi-VN" sz="2800">
              <a:solidFill>
                <a:srgbClr val="FF0000"/>
              </a:solidFill>
              <a:cs typeface="Arial" pitchFamily="34" charset="0"/>
            </a:endParaRPr>
          </a:p>
        </p:txBody>
      </p:sp>
      <p:sp>
        <p:nvSpPr>
          <p:cNvPr id="16" name="Rectangle 15"/>
          <p:cNvSpPr>
            <a:spLocks noChangeArrowheads="1"/>
          </p:cNvSpPr>
          <p:nvPr/>
        </p:nvSpPr>
        <p:spPr bwMode="auto">
          <a:xfrm>
            <a:off x="0" y="4857750"/>
            <a:ext cx="176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FF0000"/>
                </a:solidFill>
                <a:latin typeface="Times New Roman" pitchFamily="18" charset="0"/>
                <a:cs typeface="Arial" pitchFamily="34" charset="0"/>
              </a:rPr>
              <a:t>Nhân hóa </a:t>
            </a:r>
            <a:endParaRPr lang="vi-VN" sz="2800">
              <a:solidFill>
                <a:srgbClr val="FF0000"/>
              </a:solidFill>
              <a:cs typeface="Arial" pitchFamily="34" charset="0"/>
            </a:endParaRPr>
          </a:p>
        </p:txBody>
      </p:sp>
      <p:sp>
        <p:nvSpPr>
          <p:cNvPr id="17" name="Rectangle 16"/>
          <p:cNvSpPr>
            <a:spLocks noChangeArrowheads="1"/>
          </p:cNvSpPr>
          <p:nvPr/>
        </p:nvSpPr>
        <p:spPr bwMode="auto">
          <a:xfrm>
            <a:off x="1714500" y="5492750"/>
            <a:ext cx="7429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lnSpc>
                <a:spcPct val="80000"/>
              </a:lnSpc>
              <a:spcBef>
                <a:spcPct val="20000"/>
              </a:spcBef>
              <a:spcAft>
                <a:spcPct val="0"/>
              </a:spcAft>
            </a:pPr>
            <a:r>
              <a:rPr lang="en-US" sz="2800" b="1">
                <a:solidFill>
                  <a:prstClr val="black"/>
                </a:solidFill>
                <a:latin typeface="Times New Roman" pitchFamily="18" charset="0"/>
                <a:cs typeface="Times New Roman" pitchFamily="18" charset="0"/>
              </a:rPr>
              <a:t> + Búp ngô non núp trong cuống lá.</a:t>
            </a:r>
          </a:p>
        </p:txBody>
      </p:sp>
      <p:sp>
        <p:nvSpPr>
          <p:cNvPr id="18" name="Rectangle 17"/>
          <p:cNvSpPr>
            <a:spLocks noChangeArrowheads="1"/>
          </p:cNvSpPr>
          <p:nvPr/>
        </p:nvSpPr>
        <p:spPr bwMode="auto">
          <a:xfrm>
            <a:off x="1714500" y="5905500"/>
            <a:ext cx="5224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prstClr val="black"/>
                </a:solidFill>
                <a:latin typeface="Times New Roman" pitchFamily="18" charset="0"/>
                <a:cs typeface="Times New Roman" pitchFamily="18" charset="0"/>
              </a:rPr>
              <a:t> + Bắp ngô chờ tay người đến bẻ.</a:t>
            </a:r>
            <a:endParaRPr lang="vi-VN" sz="2800" b="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42054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fltVal val="0"/>
                                          </p:val>
                                        </p:tav>
                                        <p:tav tm="100000">
                                          <p:val>
                                            <p:strVal val="#ppt_h"/>
                                          </p:val>
                                        </p:tav>
                                      </p:tavLst>
                                    </p:anim>
                                    <p:animEffect transition="in" filter="fade">
                                      <p:cBhvr>
                                        <p:cTn id="16" dur="500"/>
                                        <p:tgtEl>
                                          <p:spTgt spid="10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ppt_x</p:attrName>
                                        </p:attrNameLst>
                                      </p:cBhvr>
                                      <p:tavLst>
                                        <p:tav tm="0">
                                          <p:val>
                                            <p:strVal val="#ppt_x-.2"/>
                                          </p:val>
                                        </p:tav>
                                        <p:tav tm="100000">
                                          <p:val>
                                            <p:strVal val="#ppt_x"/>
                                          </p:val>
                                        </p:tav>
                                      </p:tavLst>
                                    </p:anim>
                                    <p:anim calcmode="lin" valueType="num">
                                      <p:cBhvr>
                                        <p:cTn id="5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discrete" valueType="clr">
                                      <p:cBhvr override="childStyle">
                                        <p:cTn id="6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
                                        </p:tgtEl>
                                        <p:attrNameLst>
                                          <p:attrName>fillcolor</p:attrName>
                                        </p:attrNameLst>
                                      </p:cBhvr>
                                      <p:tavLst>
                                        <p:tav tm="0">
                                          <p:val>
                                            <p:clrVal>
                                              <a:schemeClr val="accent2"/>
                                            </p:clrVal>
                                          </p:val>
                                        </p:tav>
                                        <p:tav tm="50000">
                                          <p:val>
                                            <p:clrVal>
                                              <a:schemeClr val="hlink"/>
                                            </p:clrVal>
                                          </p:val>
                                        </p:tav>
                                      </p:tavLst>
                                    </p:anim>
                                    <p:set>
                                      <p:cBhvr>
                                        <p:cTn id="65" dur="80"/>
                                        <p:tgtEl>
                                          <p:spTgt spid="1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ppt_x</p:attrName>
                                        </p:attrNameLst>
                                      </p:cBhvr>
                                      <p:tavLst>
                                        <p:tav tm="0">
                                          <p:val>
                                            <p:strVal val="#ppt_x-.2"/>
                                          </p:val>
                                        </p:tav>
                                        <p:tav tm="100000">
                                          <p:val>
                                            <p:strVal val="#ppt_x"/>
                                          </p:val>
                                        </p:tav>
                                      </p:tavLst>
                                    </p:anim>
                                    <p:anim calcmode="lin" valueType="num">
                                      <p:cBhvr>
                                        <p:cTn id="7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ppt_x</p:attrName>
                                        </p:attrNameLst>
                                      </p:cBhvr>
                                      <p:tavLst>
                                        <p:tav tm="0">
                                          <p:val>
                                            <p:strVal val="#ppt_x-.2"/>
                                          </p:val>
                                        </p:tav>
                                        <p:tav tm="100000">
                                          <p:val>
                                            <p:strVal val="#ppt_x"/>
                                          </p:val>
                                        </p:tav>
                                      </p:tavLst>
                                    </p:anim>
                                    <p:anim calcmode="lin" valueType="num">
                                      <p:cBhvr>
                                        <p:cTn id="7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ppt_x</p:attrName>
                                        </p:attrNameLst>
                                      </p:cBhvr>
                                      <p:tavLst>
                                        <p:tav tm="0">
                                          <p:val>
                                            <p:strVal val="#ppt_x-.2"/>
                                          </p:val>
                                        </p:tav>
                                        <p:tav tm="100000">
                                          <p:val>
                                            <p:strVal val="#ppt_x"/>
                                          </p:val>
                                        </p:tav>
                                      </p:tavLst>
                                    </p:anim>
                                    <p:anim calcmode="lin" valueType="num">
                                      <p:cBhvr>
                                        <p:cTn id="8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6"/>
                                        </p:tgtEl>
                                        <p:attrNameLst>
                                          <p:attrName>style.visibility</p:attrName>
                                        </p:attrNameLst>
                                      </p:cBhvr>
                                      <p:to>
                                        <p:strVal val="visible"/>
                                      </p:to>
                                    </p:set>
                                    <p:anim calcmode="discrete" valueType="clr">
                                      <p:cBhvr override="childStyle">
                                        <p:cTn id="9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6"/>
                                        </p:tgtEl>
                                        <p:attrNameLst>
                                          <p:attrName>fillcolor</p:attrName>
                                        </p:attrNameLst>
                                      </p:cBhvr>
                                      <p:tavLst>
                                        <p:tav tm="0">
                                          <p:val>
                                            <p:clrVal>
                                              <a:schemeClr val="accent2"/>
                                            </p:clrVal>
                                          </p:val>
                                        </p:tav>
                                        <p:tav tm="50000">
                                          <p:val>
                                            <p:clrVal>
                                              <a:schemeClr val="hlink"/>
                                            </p:clrVal>
                                          </p:val>
                                        </p:tav>
                                      </p:tavLst>
                                    </p:anim>
                                    <p:set>
                                      <p:cBhvr>
                                        <p:cTn id="93" dur="80"/>
                                        <p:tgtEl>
                                          <p:spTgt spid="16"/>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p:cTn id="98" dur="1000" fill="hold"/>
                                        <p:tgtEl>
                                          <p:spTgt spid="17"/>
                                        </p:tgtEl>
                                        <p:attrNameLst>
                                          <p:attrName>ppt_x</p:attrName>
                                        </p:attrNameLst>
                                      </p:cBhvr>
                                      <p:tavLst>
                                        <p:tav tm="0">
                                          <p:val>
                                            <p:strVal val="#ppt_x-.2"/>
                                          </p:val>
                                        </p:tav>
                                        <p:tav tm="100000">
                                          <p:val>
                                            <p:strVal val="#ppt_x"/>
                                          </p:val>
                                        </p:tav>
                                      </p:tavLst>
                                    </p:anim>
                                    <p:anim calcmode="lin" valueType="num">
                                      <p:cBhvr>
                                        <p:cTn id="9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ppt_x</p:attrName>
                                        </p:attrNameLst>
                                      </p:cBhvr>
                                      <p:tavLst>
                                        <p:tav tm="0">
                                          <p:val>
                                            <p:strVal val="#ppt_x-.2"/>
                                          </p:val>
                                        </p:tav>
                                        <p:tav tm="100000">
                                          <p:val>
                                            <p:strVal val="#ppt_x"/>
                                          </p:val>
                                        </p:tav>
                                      </p:tavLst>
                                    </p:anim>
                                    <p:anim calcmode="lin" valueType="num">
                                      <p:cBhvr>
                                        <p:cTn id="10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246" grpId="0"/>
      <p:bldP spid="8" grpId="0"/>
      <p:bldP spid="9"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5750"/>
            <a:ext cx="3714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800" b="1">
                <a:solidFill>
                  <a:srgbClr val="0000FF"/>
                </a:solidFill>
                <a:latin typeface="Arial" pitchFamily="34" charset="0"/>
                <a:cs typeface="Arial" pitchFamily="34" charset="0"/>
              </a:rPr>
              <a:t>a) Trình tự quan sát</a:t>
            </a:r>
            <a:r>
              <a:rPr lang="en-US" sz="3000" b="1">
                <a:solidFill>
                  <a:srgbClr val="0000FF"/>
                </a:solidFill>
                <a:latin typeface="Times New Roman" pitchFamily="18" charset="0"/>
                <a:cs typeface="Arial" pitchFamily="34" charset="0"/>
              </a:rPr>
              <a:t>:</a:t>
            </a:r>
            <a:endParaRPr lang="vi-VN" sz="3000">
              <a:solidFill>
                <a:prstClr val="black"/>
              </a:solidFill>
              <a:cs typeface="Arial" pitchFamily="34" charset="0"/>
            </a:endParaRPr>
          </a:p>
        </p:txBody>
      </p:sp>
      <p:sp>
        <p:nvSpPr>
          <p:cNvPr id="5" name="Rectangle 4"/>
          <p:cNvSpPr>
            <a:spLocks noChangeArrowheads="1"/>
          </p:cNvSpPr>
          <p:nvPr/>
        </p:nvSpPr>
        <p:spPr bwMode="auto">
          <a:xfrm>
            <a:off x="0" y="1214438"/>
            <a:ext cx="3706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000" b="1">
                <a:solidFill>
                  <a:srgbClr val="0000FF"/>
                </a:solidFill>
                <a:latin typeface="Times New Roman" pitchFamily="18" charset="0"/>
                <a:cs typeface="Arial" pitchFamily="34" charset="0"/>
              </a:rPr>
              <a:t>b) </a:t>
            </a:r>
            <a:r>
              <a:rPr lang="en-US" sz="2800" b="1">
                <a:solidFill>
                  <a:srgbClr val="0000FF"/>
                </a:solidFill>
                <a:latin typeface="Arial" pitchFamily="34" charset="0"/>
                <a:cs typeface="Arial" pitchFamily="34" charset="0"/>
              </a:rPr>
              <a:t>Những giác quan</a:t>
            </a:r>
            <a:r>
              <a:rPr lang="en-US" sz="3000" b="1">
                <a:solidFill>
                  <a:srgbClr val="0000FF"/>
                </a:solidFill>
                <a:latin typeface="Times New Roman" pitchFamily="18" charset="0"/>
                <a:cs typeface="Arial" pitchFamily="34" charset="0"/>
              </a:rPr>
              <a:t>:</a:t>
            </a:r>
            <a:endParaRPr lang="vi-VN" sz="3000">
              <a:solidFill>
                <a:prstClr val="black"/>
              </a:solidFill>
              <a:cs typeface="Arial" pitchFamily="34" charset="0"/>
            </a:endParaRPr>
          </a:p>
        </p:txBody>
      </p:sp>
      <p:sp>
        <p:nvSpPr>
          <p:cNvPr id="6" name="Rectangle 5"/>
          <p:cNvSpPr>
            <a:spLocks noChangeArrowheads="1"/>
          </p:cNvSpPr>
          <p:nvPr/>
        </p:nvSpPr>
        <p:spPr bwMode="auto">
          <a:xfrm>
            <a:off x="0" y="2428875"/>
            <a:ext cx="68278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000" b="1">
                <a:solidFill>
                  <a:srgbClr val="0000FF"/>
                </a:solidFill>
                <a:latin typeface="Times New Roman" pitchFamily="18" charset="0"/>
                <a:cs typeface="Arial" pitchFamily="34" charset="0"/>
              </a:rPr>
              <a:t>c) </a:t>
            </a:r>
            <a:r>
              <a:rPr lang="en-US" sz="2800" b="1">
                <a:solidFill>
                  <a:srgbClr val="0000FF"/>
                </a:solidFill>
                <a:latin typeface="Arial" pitchFamily="34" charset="0"/>
                <a:cs typeface="Arial" pitchFamily="34" charset="0"/>
              </a:rPr>
              <a:t>Những hình ảnh so sánh, nhân hóa:</a:t>
            </a:r>
            <a:r>
              <a:rPr lang="en-US" sz="3000" b="1">
                <a:solidFill>
                  <a:srgbClr val="0000FF"/>
                </a:solidFill>
                <a:latin typeface="Times New Roman" pitchFamily="18" charset="0"/>
                <a:cs typeface="Arial" pitchFamily="34" charset="0"/>
              </a:rPr>
              <a:t> </a:t>
            </a:r>
            <a:endParaRPr lang="vi-VN" sz="3000">
              <a:solidFill>
                <a:prstClr val="black"/>
              </a:solidFill>
              <a:cs typeface="Arial" pitchFamily="34" charset="0"/>
            </a:endParaRPr>
          </a:p>
        </p:txBody>
      </p:sp>
      <p:sp>
        <p:nvSpPr>
          <p:cNvPr id="10246" name="TextBox 6"/>
          <p:cNvSpPr txBox="1">
            <a:spLocks noChangeArrowheads="1"/>
          </p:cNvSpPr>
          <p:nvPr/>
        </p:nvSpPr>
        <p:spPr bwMode="auto">
          <a:xfrm>
            <a:off x="71438" y="785813"/>
            <a:ext cx="6643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600" b="1">
                <a:solidFill>
                  <a:prstClr val="black"/>
                </a:solidFill>
                <a:latin typeface="Times New Roman" pitchFamily="18" charset="0"/>
                <a:cs typeface="Times New Roman" pitchFamily="18" charset="0"/>
              </a:rPr>
              <a:t>Quan sát từng thời kì phát triển của cây</a:t>
            </a:r>
            <a:endParaRPr lang="vi-VN" sz="2600" b="1">
              <a:solidFill>
                <a:prstClr val="black"/>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57500" y="1628775"/>
            <a:ext cx="628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cây, cành, hoa, quả, chim chóc.</a:t>
            </a:r>
            <a:endParaRPr lang="vi-VN" sz="2800">
              <a:solidFill>
                <a:prstClr val="black"/>
              </a:solidFill>
              <a:latin typeface="Times New Roman" pitchFamily="18" charset="0"/>
              <a:cs typeface="Times New Roman" pitchFamily="18" charset="0"/>
            </a:endParaRPr>
          </a:p>
        </p:txBody>
      </p:sp>
      <p:sp>
        <p:nvSpPr>
          <p:cNvPr id="9" name="TextBox 8"/>
          <p:cNvSpPr txBox="1">
            <a:spLocks noChangeArrowheads="1"/>
          </p:cNvSpPr>
          <p:nvPr/>
        </p:nvSpPr>
        <p:spPr bwMode="auto">
          <a:xfrm>
            <a:off x="122238" y="1619250"/>
            <a:ext cx="2433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Thị giác (mắt):</a:t>
            </a:r>
            <a:endParaRPr lang="vi-VN" sz="2800">
              <a:solidFill>
                <a:prstClr val="black"/>
              </a:solidFill>
              <a:latin typeface="Times New Roman" pitchFamily="18" charset="0"/>
              <a:cs typeface="Times New Roman" pitchFamily="18" charset="0"/>
            </a:endParaRPr>
          </a:p>
        </p:txBody>
      </p:sp>
      <p:sp>
        <p:nvSpPr>
          <p:cNvPr id="10" name="TextBox 9"/>
          <p:cNvSpPr txBox="1">
            <a:spLocks noChangeArrowheads="1"/>
          </p:cNvSpPr>
          <p:nvPr/>
        </p:nvSpPr>
        <p:spPr bwMode="auto">
          <a:xfrm>
            <a:off x="142875" y="2047875"/>
            <a:ext cx="2500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3300"/>
                </a:solidFill>
                <a:latin typeface="Times New Roman" pitchFamily="18" charset="0"/>
                <a:cs typeface="Times New Roman" pitchFamily="18" charset="0"/>
              </a:rPr>
              <a:t>Thính giác (tai):</a:t>
            </a:r>
            <a:endParaRPr lang="vi-VN" sz="2800">
              <a:solidFill>
                <a:srgbClr val="0033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771775" y="1989138"/>
            <a:ext cx="4929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3300"/>
                </a:solidFill>
                <a:latin typeface="Times New Roman" pitchFamily="18" charset="0"/>
                <a:cs typeface="Times New Roman" pitchFamily="18" charset="0"/>
              </a:rPr>
              <a:t>tiếng chim hót.</a:t>
            </a:r>
            <a:endParaRPr lang="vi-VN" sz="2800">
              <a:solidFill>
                <a:srgbClr val="003300"/>
              </a:solidFill>
              <a:latin typeface="Times New Roman" pitchFamily="18" charset="0"/>
              <a:cs typeface="Times New Roman" pitchFamily="18" charset="0"/>
            </a:endParaRPr>
          </a:p>
        </p:txBody>
      </p:sp>
      <p:sp>
        <p:nvSpPr>
          <p:cNvPr id="12" name="Rectangle 11"/>
          <p:cNvSpPr>
            <a:spLocks noChangeArrowheads="1"/>
          </p:cNvSpPr>
          <p:nvPr/>
        </p:nvSpPr>
        <p:spPr bwMode="auto">
          <a:xfrm>
            <a:off x="1357313" y="3000375"/>
            <a:ext cx="87868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0"/>
              </a:spcBef>
              <a:spcAft>
                <a:spcPct val="0"/>
              </a:spcAft>
            </a:pPr>
            <a:r>
              <a:rPr lang="en-US" sz="2700" b="1">
                <a:solidFill>
                  <a:prstClr val="black"/>
                </a:solidFill>
                <a:latin typeface="Times New Roman" pitchFamily="18" charset="0"/>
                <a:cs typeface="Times New Roman" pitchFamily="18" charset="0"/>
              </a:rPr>
              <a:t> + Cánh hoa gạo đỏ rực quay tít như chong chóng.</a:t>
            </a:r>
          </a:p>
        </p:txBody>
      </p:sp>
      <p:sp>
        <p:nvSpPr>
          <p:cNvPr id="13" name="Rectangle 12"/>
          <p:cNvSpPr>
            <a:spLocks noChangeArrowheads="1"/>
          </p:cNvSpPr>
          <p:nvPr/>
        </p:nvSpPr>
        <p:spPr bwMode="auto">
          <a:xfrm>
            <a:off x="1357313" y="3770313"/>
            <a:ext cx="7786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700" b="1">
                <a:solidFill>
                  <a:prstClr val="black"/>
                </a:solidFill>
                <a:latin typeface="Times New Roman" pitchFamily="18" charset="0"/>
                <a:cs typeface="Times New Roman" pitchFamily="18" charset="0"/>
              </a:rPr>
              <a:t> + Cây như treo rung rinh hàng ngàn nồi cơm gạo mới.</a:t>
            </a:r>
            <a:endParaRPr lang="vi-VN" sz="2700">
              <a:solidFill>
                <a:prstClr val="black"/>
              </a:solidFill>
              <a:cs typeface="Arial" pitchFamily="34" charset="0"/>
            </a:endParaRPr>
          </a:p>
        </p:txBody>
      </p:sp>
      <p:sp>
        <p:nvSpPr>
          <p:cNvPr id="14" name="Rectangle 13"/>
          <p:cNvSpPr>
            <a:spLocks noChangeArrowheads="1"/>
          </p:cNvSpPr>
          <p:nvPr/>
        </p:nvSpPr>
        <p:spPr bwMode="auto">
          <a:xfrm>
            <a:off x="1357313" y="3341688"/>
            <a:ext cx="5745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700" b="1">
                <a:solidFill>
                  <a:prstClr val="black"/>
                </a:solidFill>
                <a:latin typeface="Times New Roman" pitchFamily="18" charset="0"/>
                <a:cs typeface="Times New Roman" pitchFamily="18" charset="0"/>
              </a:rPr>
              <a:t> + Quả hai đầu thon vút như con thoi.</a:t>
            </a:r>
            <a:endParaRPr lang="vi-VN" sz="2700">
              <a:solidFill>
                <a:prstClr val="black"/>
              </a:solidFill>
              <a:cs typeface="Arial" pitchFamily="34" charset="0"/>
            </a:endParaRPr>
          </a:p>
        </p:txBody>
      </p:sp>
      <p:sp>
        <p:nvSpPr>
          <p:cNvPr id="15" name="Rectangle 14"/>
          <p:cNvSpPr>
            <a:spLocks noChangeArrowheads="1"/>
          </p:cNvSpPr>
          <p:nvPr/>
        </p:nvSpPr>
        <p:spPr bwMode="auto">
          <a:xfrm>
            <a:off x="-71438" y="3008313"/>
            <a:ext cx="13287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700" b="1">
                <a:solidFill>
                  <a:srgbClr val="FF0000"/>
                </a:solidFill>
                <a:latin typeface="Times New Roman" pitchFamily="18" charset="0"/>
                <a:cs typeface="Arial" pitchFamily="34" charset="0"/>
              </a:rPr>
              <a:t>So sánh</a:t>
            </a:r>
            <a:endParaRPr lang="vi-VN" sz="2700">
              <a:solidFill>
                <a:srgbClr val="FF0000"/>
              </a:solidFill>
              <a:cs typeface="Arial" pitchFamily="34" charset="0"/>
            </a:endParaRPr>
          </a:p>
        </p:txBody>
      </p:sp>
      <p:sp>
        <p:nvSpPr>
          <p:cNvPr id="16" name="Rectangle 15"/>
          <p:cNvSpPr>
            <a:spLocks noChangeArrowheads="1"/>
          </p:cNvSpPr>
          <p:nvPr/>
        </p:nvSpPr>
        <p:spPr bwMode="auto">
          <a:xfrm>
            <a:off x="0" y="4500563"/>
            <a:ext cx="17049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700" b="1">
                <a:solidFill>
                  <a:srgbClr val="FF0000"/>
                </a:solidFill>
                <a:latin typeface="Times New Roman" pitchFamily="18" charset="0"/>
                <a:cs typeface="Arial" pitchFamily="34" charset="0"/>
              </a:rPr>
              <a:t>Nhân hóa </a:t>
            </a:r>
            <a:endParaRPr lang="vi-VN" sz="2700">
              <a:solidFill>
                <a:srgbClr val="FF0000"/>
              </a:solidFill>
              <a:cs typeface="Arial" pitchFamily="34" charset="0"/>
            </a:endParaRPr>
          </a:p>
        </p:txBody>
      </p:sp>
      <p:sp>
        <p:nvSpPr>
          <p:cNvPr id="17" name="Rectangle 16"/>
          <p:cNvSpPr>
            <a:spLocks noChangeArrowheads="1"/>
          </p:cNvSpPr>
          <p:nvPr/>
        </p:nvSpPr>
        <p:spPr bwMode="auto">
          <a:xfrm>
            <a:off x="0" y="5357813"/>
            <a:ext cx="94297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lnSpc>
                <a:spcPct val="80000"/>
              </a:lnSpc>
              <a:spcBef>
                <a:spcPct val="20000"/>
              </a:spcBef>
              <a:spcAft>
                <a:spcPct val="0"/>
              </a:spcAft>
            </a:pPr>
            <a:r>
              <a:rPr lang="en-US" sz="2700" b="1">
                <a:solidFill>
                  <a:prstClr val="black"/>
                </a:solidFill>
                <a:latin typeface="Times New Roman" pitchFamily="18" charset="0"/>
                <a:cs typeface="Times New Roman" pitchFamily="18" charset="0"/>
              </a:rPr>
              <a:t> + Các múi bông gạo nở đều, chín như nồi cơm chín đội vung mà cười, …</a:t>
            </a:r>
          </a:p>
        </p:txBody>
      </p:sp>
      <p:sp>
        <p:nvSpPr>
          <p:cNvPr id="18" name="Rectangle 17"/>
          <p:cNvSpPr>
            <a:spLocks noChangeArrowheads="1"/>
          </p:cNvSpPr>
          <p:nvPr/>
        </p:nvSpPr>
        <p:spPr bwMode="auto">
          <a:xfrm>
            <a:off x="0" y="5975350"/>
            <a:ext cx="9286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700" b="1">
                <a:solidFill>
                  <a:prstClr val="black"/>
                </a:solidFill>
                <a:latin typeface="Times New Roman" pitchFamily="18" charset="0"/>
                <a:cs typeface="Times New Roman" pitchFamily="18" charset="0"/>
              </a:rPr>
              <a:t> + Cây gạo trở về với dáng vẻ trầm tư. Cây đứng im cao lớn, hiền lành.</a:t>
            </a:r>
            <a:endParaRPr lang="vi-VN" sz="2700" b="1">
              <a:solidFill>
                <a:prstClr val="black"/>
              </a:solidFill>
              <a:latin typeface="Times New Roman" pitchFamily="18" charset="0"/>
              <a:cs typeface="Times New Roman" pitchFamily="18" charset="0"/>
            </a:endParaRPr>
          </a:p>
        </p:txBody>
      </p:sp>
      <p:sp>
        <p:nvSpPr>
          <p:cNvPr id="63505" name="Rectangle 1"/>
          <p:cNvSpPr>
            <a:spLocks noChangeArrowheads="1"/>
          </p:cNvSpPr>
          <p:nvPr/>
        </p:nvSpPr>
        <p:spPr bwMode="auto">
          <a:xfrm>
            <a:off x="2332038" y="-84138"/>
            <a:ext cx="38100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800" b="1">
                <a:solidFill>
                  <a:srgbClr val="FF0000"/>
                </a:solidFill>
                <a:latin typeface="Arial" pitchFamily="34" charset="0"/>
                <a:cs typeface="Arial" pitchFamily="34" charset="0"/>
              </a:rPr>
              <a:t>Cây gạo</a:t>
            </a:r>
            <a:r>
              <a:rPr lang="en-US" sz="2800" b="1">
                <a:solidFill>
                  <a:srgbClr val="FF0000"/>
                </a:solidFill>
                <a:latin typeface="Times New Roman" pitchFamily="18" charset="0"/>
                <a:cs typeface="Arial" pitchFamily="34" charset="0"/>
              </a:rPr>
              <a:t> </a:t>
            </a:r>
            <a:r>
              <a:rPr lang="en-US" sz="2800" b="1">
                <a:solidFill>
                  <a:prstClr val="black"/>
                </a:solidFill>
                <a:latin typeface="Times New Roman" pitchFamily="18" charset="0"/>
                <a:cs typeface="Arial" pitchFamily="34" charset="0"/>
              </a:rPr>
              <a:t>(trang 32 sgk)</a:t>
            </a:r>
            <a:endParaRPr lang="vi-VN" sz="2800">
              <a:solidFill>
                <a:prstClr val="black"/>
              </a:solidFill>
              <a:cs typeface="Arial" pitchFamily="34" charset="0"/>
            </a:endParaRPr>
          </a:p>
        </p:txBody>
      </p:sp>
      <p:sp>
        <p:nvSpPr>
          <p:cNvPr id="19" name="Rectangle 18"/>
          <p:cNvSpPr>
            <a:spLocks noChangeArrowheads="1"/>
          </p:cNvSpPr>
          <p:nvPr/>
        </p:nvSpPr>
        <p:spPr bwMode="auto">
          <a:xfrm>
            <a:off x="71438" y="4786313"/>
            <a:ext cx="6238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20000"/>
              </a:lnSpc>
              <a:spcBef>
                <a:spcPct val="0"/>
              </a:spcBef>
              <a:spcAft>
                <a:spcPct val="0"/>
              </a:spcAft>
            </a:pPr>
            <a:r>
              <a:rPr lang="en-US" sz="2700" b="1">
                <a:solidFill>
                  <a:prstClr val="black"/>
                </a:solidFill>
                <a:latin typeface="Times New Roman" pitchFamily="18" charset="0"/>
                <a:cs typeface="Times New Roman" pitchFamily="18" charset="0"/>
              </a:rPr>
              <a:t>+  Cây gạo già mỗi năm trở lại tuổi xuân.</a:t>
            </a:r>
          </a:p>
        </p:txBody>
      </p:sp>
    </p:spTree>
    <p:extLst>
      <p:ext uri="{BB962C8B-B14F-4D97-AF65-F5344CB8AC3E}">
        <p14:creationId xmlns:p14="http://schemas.microsoft.com/office/powerpoint/2010/main" val="4275803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fltVal val="0"/>
                                          </p:val>
                                        </p:tav>
                                        <p:tav tm="100000">
                                          <p:val>
                                            <p:strVal val="#ppt_h"/>
                                          </p:val>
                                        </p:tav>
                                      </p:tavLst>
                                    </p:anim>
                                    <p:animEffect transition="in" filter="fade">
                                      <p:cBhvr>
                                        <p:cTn id="16" dur="500"/>
                                        <p:tgtEl>
                                          <p:spTgt spid="10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ppt_x</p:attrName>
                                        </p:attrNameLst>
                                      </p:cBhvr>
                                      <p:tavLst>
                                        <p:tav tm="0">
                                          <p:val>
                                            <p:strVal val="#ppt_x-.2"/>
                                          </p:val>
                                        </p:tav>
                                        <p:tav tm="100000">
                                          <p:val>
                                            <p:strVal val="#ppt_x"/>
                                          </p:val>
                                        </p:tav>
                                      </p:tavLst>
                                    </p:anim>
                                    <p:anim calcmode="lin" valueType="num">
                                      <p:cBhvr>
                                        <p:cTn id="5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discrete" valueType="clr">
                                      <p:cBhvr override="childStyle">
                                        <p:cTn id="6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
                                        </p:tgtEl>
                                        <p:attrNameLst>
                                          <p:attrName>fillcolor</p:attrName>
                                        </p:attrNameLst>
                                      </p:cBhvr>
                                      <p:tavLst>
                                        <p:tav tm="0">
                                          <p:val>
                                            <p:clrVal>
                                              <a:schemeClr val="accent2"/>
                                            </p:clrVal>
                                          </p:val>
                                        </p:tav>
                                        <p:tav tm="50000">
                                          <p:val>
                                            <p:clrVal>
                                              <a:schemeClr val="hlink"/>
                                            </p:clrVal>
                                          </p:val>
                                        </p:tav>
                                      </p:tavLst>
                                    </p:anim>
                                    <p:set>
                                      <p:cBhvr>
                                        <p:cTn id="65" dur="80"/>
                                        <p:tgtEl>
                                          <p:spTgt spid="1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ppt_x</p:attrName>
                                        </p:attrNameLst>
                                      </p:cBhvr>
                                      <p:tavLst>
                                        <p:tav tm="0">
                                          <p:val>
                                            <p:strVal val="#ppt_x-.2"/>
                                          </p:val>
                                        </p:tav>
                                        <p:tav tm="100000">
                                          <p:val>
                                            <p:strVal val="#ppt_x"/>
                                          </p:val>
                                        </p:tav>
                                      </p:tavLst>
                                    </p:anim>
                                    <p:anim calcmode="lin" valueType="num">
                                      <p:cBhvr>
                                        <p:cTn id="7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ppt_x</p:attrName>
                                        </p:attrNameLst>
                                      </p:cBhvr>
                                      <p:tavLst>
                                        <p:tav tm="0">
                                          <p:val>
                                            <p:strVal val="#ppt_x-.2"/>
                                          </p:val>
                                        </p:tav>
                                        <p:tav tm="100000">
                                          <p:val>
                                            <p:strVal val="#ppt_x"/>
                                          </p:val>
                                        </p:tav>
                                      </p:tavLst>
                                    </p:anim>
                                    <p:anim calcmode="lin" valueType="num">
                                      <p:cBhvr>
                                        <p:cTn id="7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ppt_x</p:attrName>
                                        </p:attrNameLst>
                                      </p:cBhvr>
                                      <p:tavLst>
                                        <p:tav tm="0">
                                          <p:val>
                                            <p:strVal val="#ppt_x-.2"/>
                                          </p:val>
                                        </p:tav>
                                        <p:tav tm="100000">
                                          <p:val>
                                            <p:strVal val="#ppt_x"/>
                                          </p:val>
                                        </p:tav>
                                      </p:tavLst>
                                    </p:anim>
                                    <p:anim calcmode="lin" valueType="num">
                                      <p:cBhvr>
                                        <p:cTn id="8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6"/>
                                        </p:tgtEl>
                                        <p:attrNameLst>
                                          <p:attrName>style.visibility</p:attrName>
                                        </p:attrNameLst>
                                      </p:cBhvr>
                                      <p:to>
                                        <p:strVal val="visible"/>
                                      </p:to>
                                    </p:set>
                                    <p:anim calcmode="discrete" valueType="clr">
                                      <p:cBhvr override="childStyle">
                                        <p:cTn id="9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6"/>
                                        </p:tgtEl>
                                        <p:attrNameLst>
                                          <p:attrName>fillcolor</p:attrName>
                                        </p:attrNameLst>
                                      </p:cBhvr>
                                      <p:tavLst>
                                        <p:tav tm="0">
                                          <p:val>
                                            <p:clrVal>
                                              <a:schemeClr val="accent2"/>
                                            </p:clrVal>
                                          </p:val>
                                        </p:tav>
                                        <p:tav tm="50000">
                                          <p:val>
                                            <p:clrVal>
                                              <a:schemeClr val="hlink"/>
                                            </p:clrVal>
                                          </p:val>
                                        </p:tav>
                                      </p:tavLst>
                                    </p:anim>
                                    <p:set>
                                      <p:cBhvr>
                                        <p:cTn id="93" dur="80"/>
                                        <p:tgtEl>
                                          <p:spTgt spid="16"/>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1000" fill="hold"/>
                                        <p:tgtEl>
                                          <p:spTgt spid="19"/>
                                        </p:tgtEl>
                                        <p:attrNameLst>
                                          <p:attrName>ppt_x</p:attrName>
                                        </p:attrNameLst>
                                      </p:cBhvr>
                                      <p:tavLst>
                                        <p:tav tm="0">
                                          <p:val>
                                            <p:strVal val="#ppt_x-.2"/>
                                          </p:val>
                                        </p:tav>
                                        <p:tav tm="100000">
                                          <p:val>
                                            <p:strVal val="#ppt_x"/>
                                          </p:val>
                                        </p:tav>
                                      </p:tavLst>
                                    </p:anim>
                                    <p:anim calcmode="lin" valueType="num">
                                      <p:cBhvr>
                                        <p:cTn id="9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ppt_x</p:attrName>
                                        </p:attrNameLst>
                                      </p:cBhvr>
                                      <p:tavLst>
                                        <p:tav tm="0">
                                          <p:val>
                                            <p:strVal val="#ppt_x-.2"/>
                                          </p:val>
                                        </p:tav>
                                        <p:tav tm="100000">
                                          <p:val>
                                            <p:strVal val="#ppt_x"/>
                                          </p:val>
                                        </p:tav>
                                      </p:tavLst>
                                    </p:anim>
                                    <p:anim calcmode="lin" valueType="num">
                                      <p:cBhvr>
                                        <p:cTn id="10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1000" fill="hold"/>
                                        <p:tgtEl>
                                          <p:spTgt spid="18"/>
                                        </p:tgtEl>
                                        <p:attrNameLst>
                                          <p:attrName>ppt_x</p:attrName>
                                        </p:attrNameLst>
                                      </p:cBhvr>
                                      <p:tavLst>
                                        <p:tav tm="0">
                                          <p:val>
                                            <p:strVal val="#ppt_x-.2"/>
                                          </p:val>
                                        </p:tav>
                                        <p:tav tm="100000">
                                          <p:val>
                                            <p:strVal val="#ppt_x"/>
                                          </p:val>
                                        </p:tav>
                                      </p:tavLst>
                                    </p:anim>
                                    <p:anim calcmode="lin" valueType="num">
                                      <p:cBhvr>
                                        <p:cTn id="1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246"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85750" y="714375"/>
            <a:ext cx="8572500" cy="1495425"/>
          </a:xfrm>
          <a:prstGeom prst="rect">
            <a:avLst/>
          </a:prstGeom>
          <a:solidFill>
            <a:schemeClr val="accent6">
              <a:lumMod val="20000"/>
              <a:lumOff val="80000"/>
            </a:schemeClr>
          </a:solidFill>
          <a:ln w="9525">
            <a:noFill/>
            <a:miter lim="800000"/>
            <a:headEnd/>
            <a:tailEnd/>
          </a:ln>
        </p:spPr>
        <p:txBody>
          <a:bodyPr>
            <a:spAutoFit/>
          </a:bodyPr>
          <a:lstStyle/>
          <a:p>
            <a:pPr eaLnBrk="0" fontAlgn="base" hangingPunct="0">
              <a:spcBef>
                <a:spcPct val="0"/>
              </a:spcBef>
              <a:spcAft>
                <a:spcPct val="0"/>
              </a:spcAft>
              <a:defRPr/>
            </a:pPr>
            <a:r>
              <a:rPr lang="en-US" sz="2800" b="1">
                <a:solidFill>
                  <a:prstClr val="black"/>
                </a:solidFill>
                <a:latin typeface="Times New Roman" pitchFamily="18" charset="0"/>
                <a:cs typeface="Times New Roman" pitchFamily="18" charset="0"/>
              </a:rPr>
              <a:t>*Trình tự quan sát: ta có thể quan sát </a:t>
            </a:r>
            <a:r>
              <a:rPr lang="en-US" sz="2800" b="1">
                <a:solidFill>
                  <a:srgbClr val="000099"/>
                </a:solidFill>
                <a:latin typeface="Times New Roman" pitchFamily="18" charset="0"/>
                <a:cs typeface="Times New Roman" pitchFamily="18" charset="0"/>
              </a:rPr>
              <a:t>từng bộ phận của cây hoặc quan sát từng thời kì phát triển của cây.</a:t>
            </a:r>
          </a:p>
          <a:p>
            <a:pPr eaLnBrk="0" fontAlgn="base" hangingPunct="0">
              <a:spcBef>
                <a:spcPct val="0"/>
              </a:spcBef>
              <a:spcAft>
                <a:spcPct val="0"/>
              </a:spcAft>
              <a:defRPr/>
            </a:pPr>
            <a:r>
              <a:rPr lang="en-US" sz="3600" b="1">
                <a:solidFill>
                  <a:srgbClr val="000099"/>
                </a:solidFill>
                <a:latin typeface="Times New Roman" pitchFamily="18" charset="0"/>
                <a:cs typeface="Times New Roman" pitchFamily="18" charset="0"/>
              </a:rPr>
              <a:t>-</a:t>
            </a:r>
            <a:r>
              <a:rPr lang="en-US" sz="2800" b="1">
                <a:solidFill>
                  <a:srgbClr val="000099"/>
                </a:solidFill>
                <a:latin typeface="Times New Roman" pitchFamily="18" charset="0"/>
                <a:cs typeface="Times New Roman" pitchFamily="18" charset="0"/>
              </a:rPr>
              <a:t> Quan sát từ xa đến gần, từ gốc đến ngọn, …..</a:t>
            </a:r>
          </a:p>
        </p:txBody>
      </p:sp>
      <p:sp>
        <p:nvSpPr>
          <p:cNvPr id="7" name="Rectangle 3"/>
          <p:cNvSpPr>
            <a:spLocks noChangeArrowheads="1"/>
          </p:cNvSpPr>
          <p:nvPr/>
        </p:nvSpPr>
        <p:spPr bwMode="auto">
          <a:xfrm>
            <a:off x="250825" y="2492375"/>
            <a:ext cx="8572500" cy="946150"/>
          </a:xfrm>
          <a:prstGeom prst="rect">
            <a:avLst/>
          </a:prstGeom>
          <a:solidFill>
            <a:schemeClr val="accent5">
              <a:lumMod val="20000"/>
              <a:lumOff val="80000"/>
            </a:schemeClr>
          </a:solidFill>
          <a:ln w="9525">
            <a:noFill/>
            <a:miter lim="800000"/>
            <a:headEnd/>
            <a:tailEnd/>
          </a:ln>
        </p:spPr>
        <p:txBody>
          <a:bodyPr>
            <a:spAutoFit/>
          </a:bodyPr>
          <a:lstStyle/>
          <a:p>
            <a:pPr eaLnBrk="0" fontAlgn="base" hangingPunct="0">
              <a:spcBef>
                <a:spcPct val="0"/>
              </a:spcBef>
              <a:spcAft>
                <a:spcPct val="0"/>
              </a:spcAft>
              <a:defRPr/>
            </a:pPr>
            <a:r>
              <a:rPr lang="en-US" sz="2800" b="1">
                <a:solidFill>
                  <a:prstClr val="black"/>
                </a:solidFill>
                <a:latin typeface="Times New Roman" pitchFamily="18" charset="0"/>
                <a:cs typeface="Times New Roman" pitchFamily="18" charset="0"/>
              </a:rPr>
              <a:t>* Khi quan sát một cái cây để tả, ta có thể </a:t>
            </a:r>
            <a:r>
              <a:rPr lang="en-US" sz="2800" b="1">
                <a:solidFill>
                  <a:srgbClr val="000099"/>
                </a:solidFill>
                <a:latin typeface="Times New Roman" pitchFamily="18" charset="0"/>
                <a:cs typeface="Times New Roman" pitchFamily="18" charset="0"/>
              </a:rPr>
              <a:t>kết hợp các giác quan để quan sát.</a:t>
            </a:r>
          </a:p>
        </p:txBody>
      </p:sp>
      <p:sp>
        <p:nvSpPr>
          <p:cNvPr id="8" name="Rectangle 4"/>
          <p:cNvSpPr>
            <a:spLocks noChangeArrowheads="1"/>
          </p:cNvSpPr>
          <p:nvPr/>
        </p:nvSpPr>
        <p:spPr bwMode="auto">
          <a:xfrm>
            <a:off x="250825" y="3716338"/>
            <a:ext cx="8499475" cy="9540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50000"/>
              </a:spcBef>
              <a:spcAft>
                <a:spcPct val="0"/>
              </a:spcAft>
            </a:pPr>
            <a:r>
              <a:rPr lang="en-US" sz="2800" b="1">
                <a:solidFill>
                  <a:prstClr val="black"/>
                </a:solidFill>
                <a:latin typeface="Times New Roman" pitchFamily="18" charset="0"/>
                <a:cs typeface="Times New Roman" pitchFamily="18" charset="0"/>
              </a:rPr>
              <a:t>* Khi quan sát ta kết hợp sử dụng các </a:t>
            </a:r>
            <a:r>
              <a:rPr lang="en-US" sz="2800" b="1">
                <a:solidFill>
                  <a:srgbClr val="000099"/>
                </a:solidFill>
                <a:latin typeface="Times New Roman" pitchFamily="18" charset="0"/>
                <a:cs typeface="Times New Roman" pitchFamily="18" charset="0"/>
              </a:rPr>
              <a:t>hình ảnh so sánh, nhân hóa.</a:t>
            </a:r>
          </a:p>
        </p:txBody>
      </p:sp>
    </p:spTree>
    <p:extLst>
      <p:ext uri="{BB962C8B-B14F-4D97-AF65-F5344CB8AC3E}">
        <p14:creationId xmlns:p14="http://schemas.microsoft.com/office/powerpoint/2010/main" val="4027134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57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2800" b="1">
                <a:solidFill>
                  <a:srgbClr val="0000FF"/>
                </a:solidFill>
                <a:latin typeface="Times New Roman" pitchFamily="18" charset="0"/>
                <a:cs typeface="Arial" pitchFamily="34" charset="0"/>
              </a:rPr>
              <a:t>d) Trong ba bài văn trên, bài văn nào miêu t</a:t>
            </a:r>
            <a:r>
              <a:rPr lang="en-US" sz="2400" b="1">
                <a:solidFill>
                  <a:srgbClr val="0000FF"/>
                </a:solidFill>
                <a:latin typeface="Times New Roman" pitchFamily="18" charset="0"/>
                <a:cs typeface="Arial" pitchFamily="34" charset="0"/>
              </a:rPr>
              <a:t>ả</a:t>
            </a:r>
            <a:r>
              <a:rPr lang="en-US" sz="2800" b="1">
                <a:solidFill>
                  <a:srgbClr val="0000FF"/>
                </a:solidFill>
                <a:latin typeface="Times New Roman" pitchFamily="18" charset="0"/>
                <a:cs typeface="Arial" pitchFamily="34" charset="0"/>
              </a:rPr>
              <a:t>                     , bài văn nào                              ?</a:t>
            </a:r>
          </a:p>
        </p:txBody>
      </p:sp>
      <p:sp>
        <p:nvSpPr>
          <p:cNvPr id="5" name="Rectangle 4"/>
          <p:cNvSpPr>
            <a:spLocks noChangeArrowheads="1"/>
          </p:cNvSpPr>
          <p:nvPr/>
        </p:nvSpPr>
        <p:spPr bwMode="auto">
          <a:xfrm>
            <a:off x="6948488" y="260350"/>
            <a:ext cx="200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Arial" pitchFamily="34" charset="0"/>
                <a:cs typeface="Arial" pitchFamily="34" charset="0"/>
              </a:rPr>
              <a:t>một</a:t>
            </a:r>
            <a:r>
              <a:rPr lang="en-US" sz="2800" b="1">
                <a:solidFill>
                  <a:srgbClr val="0000FF"/>
                </a:solidFill>
                <a:latin typeface="Times New Roman" pitchFamily="18" charset="0"/>
                <a:cs typeface="Arial" pitchFamily="34" charset="0"/>
              </a:rPr>
              <a:t> loài cây</a:t>
            </a:r>
            <a:endParaRPr lang="vi-VN" sz="2800">
              <a:solidFill>
                <a:prstClr val="black"/>
              </a:solidFill>
              <a:cs typeface="Arial" pitchFamily="34" charset="0"/>
            </a:endParaRPr>
          </a:p>
        </p:txBody>
      </p:sp>
      <p:sp>
        <p:nvSpPr>
          <p:cNvPr id="6" name="Rectangle 5"/>
          <p:cNvSpPr>
            <a:spLocks noChangeArrowheads="1"/>
          </p:cNvSpPr>
          <p:nvPr/>
        </p:nvSpPr>
        <p:spPr bwMode="auto">
          <a:xfrm>
            <a:off x="2195513" y="765175"/>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Arial" pitchFamily="34" charset="0"/>
                <a:cs typeface="Arial" pitchFamily="34" charset="0"/>
              </a:rPr>
              <a:t>tả một cây cụ thể</a:t>
            </a:r>
            <a:endParaRPr lang="vi-VN" sz="2400">
              <a:solidFill>
                <a:prstClr val="black"/>
              </a:solidFill>
              <a:cs typeface="Arial" pitchFamily="34" charset="0"/>
            </a:endParaRPr>
          </a:p>
        </p:txBody>
      </p:sp>
      <p:sp>
        <p:nvSpPr>
          <p:cNvPr id="11" name="Rectangle 1"/>
          <p:cNvSpPr>
            <a:spLocks noChangeArrowheads="1"/>
          </p:cNvSpPr>
          <p:nvPr/>
        </p:nvSpPr>
        <p:spPr bwMode="auto">
          <a:xfrm>
            <a:off x="874713" y="1341438"/>
            <a:ext cx="536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400" b="1">
                <a:solidFill>
                  <a:srgbClr val="0000FF"/>
                </a:solidFill>
                <a:latin typeface="Arial" pitchFamily="34" charset="0"/>
                <a:cs typeface="Arial" pitchFamily="34" charset="0"/>
              </a:rPr>
              <a:t>Tả một loài cây: Sầu riêng, Bãi ngô</a:t>
            </a:r>
            <a:r>
              <a:rPr lang="en-US" sz="2400" b="1">
                <a:solidFill>
                  <a:prstClr val="black"/>
                </a:solidFill>
                <a:latin typeface="Times New Roman" pitchFamily="18" charset="0"/>
                <a:cs typeface="Arial" pitchFamily="34" charset="0"/>
              </a:rPr>
              <a:t>.</a:t>
            </a:r>
            <a:endParaRPr lang="vi-VN" sz="2400">
              <a:solidFill>
                <a:prstClr val="black"/>
              </a:solidFill>
              <a:cs typeface="Arial" pitchFamily="34" charset="0"/>
            </a:endParaRPr>
          </a:p>
        </p:txBody>
      </p:sp>
      <p:sp>
        <p:nvSpPr>
          <p:cNvPr id="12" name="Rectangle 1"/>
          <p:cNvSpPr>
            <a:spLocks noChangeArrowheads="1"/>
          </p:cNvSpPr>
          <p:nvPr/>
        </p:nvSpPr>
        <p:spPr bwMode="auto">
          <a:xfrm>
            <a:off x="971550" y="1916113"/>
            <a:ext cx="4271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400" b="1">
                <a:solidFill>
                  <a:srgbClr val="0000FF"/>
                </a:solidFill>
                <a:latin typeface="Arial" pitchFamily="34" charset="0"/>
                <a:cs typeface="Arial" pitchFamily="34" charset="0"/>
              </a:rPr>
              <a:t>Tả một cây cụ thể: Cây gạo</a:t>
            </a:r>
            <a:r>
              <a:rPr lang="en-US" sz="3200" b="1">
                <a:solidFill>
                  <a:prstClr val="black"/>
                </a:solidFill>
                <a:latin typeface="Times New Roman" pitchFamily="18" charset="0"/>
                <a:cs typeface="Arial" pitchFamily="34" charset="0"/>
              </a:rPr>
              <a:t>.</a:t>
            </a:r>
            <a:endParaRPr lang="vi-VN" sz="3200">
              <a:solidFill>
                <a:prstClr val="black"/>
              </a:solidFill>
              <a:cs typeface="Arial" pitchFamily="34" charset="0"/>
            </a:endParaRPr>
          </a:p>
        </p:txBody>
      </p:sp>
      <p:sp>
        <p:nvSpPr>
          <p:cNvPr id="18" name="Rectangle 17"/>
          <p:cNvSpPr>
            <a:spLocks noChangeArrowheads="1"/>
          </p:cNvSpPr>
          <p:nvPr/>
        </p:nvSpPr>
        <p:spPr bwMode="auto">
          <a:xfrm>
            <a:off x="4763" y="2500313"/>
            <a:ext cx="87868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2800" b="1">
                <a:solidFill>
                  <a:srgbClr val="0000FF"/>
                </a:solidFill>
                <a:latin typeface="Arial" pitchFamily="34" charset="0"/>
                <a:cs typeface="Arial" pitchFamily="34" charset="0"/>
              </a:rPr>
              <a:t>e) Theo em, miêu tả                        có điểm gì            và         với miêu tả                          ?</a:t>
            </a:r>
          </a:p>
        </p:txBody>
      </p:sp>
      <p:sp>
        <p:nvSpPr>
          <p:cNvPr id="19" name="Rectangle 18"/>
          <p:cNvSpPr>
            <a:spLocks noChangeArrowheads="1"/>
          </p:cNvSpPr>
          <p:nvPr/>
        </p:nvSpPr>
        <p:spPr bwMode="auto">
          <a:xfrm>
            <a:off x="3563938" y="2492375"/>
            <a:ext cx="235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Arial" pitchFamily="34" charset="0"/>
                <a:cs typeface="Arial" pitchFamily="34" charset="0"/>
              </a:rPr>
              <a:t>một loài cây</a:t>
            </a:r>
            <a:r>
              <a:rPr lang="en-US" sz="2800" b="1">
                <a:solidFill>
                  <a:srgbClr val="0000FF"/>
                </a:solidFill>
                <a:latin typeface="Times New Roman" pitchFamily="18" charset="0"/>
                <a:cs typeface="Arial" pitchFamily="34" charset="0"/>
              </a:rPr>
              <a:t> </a:t>
            </a:r>
            <a:endParaRPr lang="vi-VN" sz="2800">
              <a:solidFill>
                <a:prstClr val="black"/>
              </a:solidFill>
              <a:cs typeface="Arial" pitchFamily="34" charset="0"/>
            </a:endParaRPr>
          </a:p>
        </p:txBody>
      </p:sp>
      <p:sp>
        <p:nvSpPr>
          <p:cNvPr id="20" name="Rectangle 19"/>
          <p:cNvSpPr>
            <a:spLocks noChangeArrowheads="1"/>
          </p:cNvSpPr>
          <p:nvPr/>
        </p:nvSpPr>
        <p:spPr bwMode="auto">
          <a:xfrm>
            <a:off x="3635375" y="292417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Arial" pitchFamily="34" charset="0"/>
                <a:cs typeface="Arial" pitchFamily="34" charset="0"/>
              </a:rPr>
              <a:t>một cây cụ thể</a:t>
            </a:r>
            <a:endParaRPr lang="vi-VN" sz="2800" b="1">
              <a:solidFill>
                <a:srgbClr val="0000FF"/>
              </a:solidFill>
              <a:cs typeface="Arial" pitchFamily="34" charset="0"/>
            </a:endParaRPr>
          </a:p>
        </p:txBody>
      </p:sp>
      <p:sp>
        <p:nvSpPr>
          <p:cNvPr id="21" name="Rectangle 20"/>
          <p:cNvSpPr>
            <a:spLocks noChangeArrowheads="1"/>
          </p:cNvSpPr>
          <p:nvPr/>
        </p:nvSpPr>
        <p:spPr bwMode="auto">
          <a:xfrm>
            <a:off x="7524750" y="2492375"/>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VnArial" pitchFamily="34" charset="0"/>
                <a:cs typeface="Arial" pitchFamily="34" charset="0"/>
              </a:rPr>
              <a:t>giống</a:t>
            </a:r>
            <a:endParaRPr lang="vi-VN" sz="2800">
              <a:solidFill>
                <a:prstClr val="black"/>
              </a:solidFill>
              <a:latin typeface=".VnArial" pitchFamily="34" charset="0"/>
              <a:cs typeface="Arial" pitchFamily="34" charset="0"/>
            </a:endParaRPr>
          </a:p>
        </p:txBody>
      </p:sp>
      <p:sp>
        <p:nvSpPr>
          <p:cNvPr id="22" name="Rectangle 21"/>
          <p:cNvSpPr>
            <a:spLocks noChangeArrowheads="1"/>
          </p:cNvSpPr>
          <p:nvPr/>
        </p:nvSpPr>
        <p:spPr bwMode="auto">
          <a:xfrm>
            <a:off x="827088" y="2924175"/>
            <a:ext cx="92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Times New Roman" pitchFamily="18" charset="0"/>
                <a:cs typeface="Arial" pitchFamily="34" charset="0"/>
              </a:rPr>
              <a:t>khác</a:t>
            </a:r>
            <a:endParaRPr lang="vi-VN" sz="2800">
              <a:solidFill>
                <a:prstClr val="black"/>
              </a:solidFill>
              <a:latin typeface="Times New Roman" pitchFamily="18" charset="0"/>
              <a:cs typeface="Arial" pitchFamily="34" charset="0"/>
            </a:endParaRPr>
          </a:p>
        </p:txBody>
      </p:sp>
      <p:sp>
        <p:nvSpPr>
          <p:cNvPr id="23" name="Rectangle 22"/>
          <p:cNvSpPr>
            <a:spLocks noChangeArrowheads="1"/>
          </p:cNvSpPr>
          <p:nvPr/>
        </p:nvSpPr>
        <p:spPr bwMode="auto">
          <a:xfrm>
            <a:off x="357188" y="3573463"/>
            <a:ext cx="87868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a:solidFill>
                  <a:srgbClr val="0000FF"/>
                </a:solidFill>
                <a:latin typeface="Arial" pitchFamily="34" charset="0"/>
                <a:cs typeface="Arial" pitchFamily="34" charset="0"/>
              </a:rPr>
              <a:t>Giống:</a:t>
            </a:r>
          </a:p>
          <a:p>
            <a:pPr fontAlgn="base">
              <a:spcBef>
                <a:spcPct val="0"/>
              </a:spcBef>
              <a:spcAft>
                <a:spcPct val="0"/>
              </a:spcAft>
            </a:pPr>
            <a:r>
              <a:rPr lang="en-US" sz="2800" b="1">
                <a:solidFill>
                  <a:srgbClr val="0000FF"/>
                </a:solidFill>
                <a:latin typeface="Arial" pitchFamily="34" charset="0"/>
                <a:cs typeface="Arial" pitchFamily="34" charset="0"/>
              </a:rPr>
              <a:t>	</a:t>
            </a:r>
            <a:r>
              <a:rPr lang="en-US" sz="2400" b="1">
                <a:solidFill>
                  <a:prstClr val="black"/>
                </a:solidFill>
                <a:latin typeface="Arial" pitchFamily="34" charset="0"/>
                <a:cs typeface="Arial" pitchFamily="34" charset="0"/>
              </a:rPr>
              <a:t>Đều quan sát kĩ, tả kĩ, …</a:t>
            </a:r>
            <a:r>
              <a:rPr lang="en-US" sz="2800" b="1">
                <a:solidFill>
                  <a:prstClr val="black"/>
                </a:solidFill>
                <a:latin typeface="Arial" pitchFamily="34" charset="0"/>
                <a:cs typeface="Arial" pitchFamily="34" charset="0"/>
              </a:rPr>
              <a:t> </a:t>
            </a:r>
          </a:p>
          <a:p>
            <a:pPr fontAlgn="base">
              <a:spcBef>
                <a:spcPct val="0"/>
              </a:spcBef>
              <a:spcAft>
                <a:spcPct val="0"/>
              </a:spcAft>
            </a:pPr>
            <a:r>
              <a:rPr lang="en-US" sz="2800" b="1">
                <a:solidFill>
                  <a:prstClr val="black"/>
                </a:solidFill>
                <a:latin typeface="Times New Roman" pitchFamily="18" charset="0"/>
                <a:cs typeface="Times New Roman" pitchFamily="18" charset="0"/>
              </a:rPr>
              <a:t>	Sử dụng mọi giác quan tả các bộ phận của cây, …</a:t>
            </a:r>
          </a:p>
          <a:p>
            <a:pPr fontAlgn="base">
              <a:spcBef>
                <a:spcPct val="0"/>
              </a:spcBef>
              <a:spcAft>
                <a:spcPct val="0"/>
              </a:spcAft>
            </a:pPr>
            <a:r>
              <a:rPr lang="en-US" sz="2800" b="1">
                <a:solidFill>
                  <a:prstClr val="black"/>
                </a:solidFill>
                <a:latin typeface="Times New Roman" pitchFamily="18" charset="0"/>
                <a:cs typeface="Times New Roman" pitchFamily="18" charset="0"/>
              </a:rPr>
              <a:t>	Dùng các biện pháp so sánh, nhân hoá </a:t>
            </a:r>
          </a:p>
          <a:p>
            <a:pPr fontAlgn="base">
              <a:spcBef>
                <a:spcPct val="0"/>
              </a:spcBef>
              <a:spcAft>
                <a:spcPct val="0"/>
              </a:spcAft>
            </a:pPr>
            <a:r>
              <a:rPr lang="en-US" sz="2800" b="1">
                <a:solidFill>
                  <a:prstClr val="black"/>
                </a:solidFill>
                <a:latin typeface="Times New Roman" pitchFamily="18" charset="0"/>
                <a:cs typeface="Times New Roman" pitchFamily="18" charset="0"/>
              </a:rPr>
              <a:t>	Bộc lộ tình cảm của người miêu tả, …</a:t>
            </a:r>
          </a:p>
        </p:txBody>
      </p:sp>
    </p:spTree>
    <p:extLst>
      <p:ext uri="{BB962C8B-B14F-4D97-AF65-F5344CB8AC3E}">
        <p14:creationId xmlns:p14="http://schemas.microsoft.com/office/powerpoint/2010/main" val="3016334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grpId="0" nodeType="with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mph" presetSubtype="0" fill="hold" grpId="1" nodeType="clickEffect">
                                  <p:stCondLst>
                                    <p:cond delay="0"/>
                                  </p:stCondLst>
                                  <p:iterate type="lt">
                                    <p:tmPct val="4000"/>
                                  </p:iterate>
                                  <p:childTnLst>
                                    <p:set>
                                      <p:cBhvr override="childStyle">
                                        <p:cTn id="23" dur="500" fill="hold"/>
                                        <p:tgtEl>
                                          <p:spTgt spid="5"/>
                                        </p:tgtEl>
                                        <p:attrNameLst>
                                          <p:attrName>style.color</p:attrName>
                                        </p:attrNameLst>
                                      </p:cBhvr>
                                      <p:to>
                                        <p:clrVal>
                                          <a:srgbClr val="FC4412"/>
                                        </p:clrVal>
                                      </p:to>
                                    </p:set>
                                    <p:set>
                                      <p:cBhvr>
                                        <p:cTn id="24" dur="500" fill="hold"/>
                                        <p:tgtEl>
                                          <p:spTgt spid="5"/>
                                        </p:tgtEl>
                                        <p:attrNameLst>
                                          <p:attrName>fillcolor</p:attrName>
                                        </p:attrNameLst>
                                      </p:cBhvr>
                                      <p:to>
                                        <p:clrVal>
                                          <a:srgbClr val="FC4412"/>
                                        </p:clrVal>
                                      </p:to>
                                    </p:set>
                                    <p:set>
                                      <p:cBhvr>
                                        <p:cTn id="25" dur="500" fill="hold"/>
                                        <p:tgtEl>
                                          <p:spTgt spid="5"/>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mph" presetSubtype="0" fill="hold" grpId="1" nodeType="clickEffect">
                                  <p:stCondLst>
                                    <p:cond delay="0"/>
                                  </p:stCondLst>
                                  <p:iterate type="lt">
                                    <p:tmPct val="4000"/>
                                  </p:iterate>
                                  <p:childTnLst>
                                    <p:set>
                                      <p:cBhvr override="childStyle">
                                        <p:cTn id="29" dur="500" fill="hold"/>
                                        <p:tgtEl>
                                          <p:spTgt spid="6"/>
                                        </p:tgtEl>
                                        <p:attrNameLst>
                                          <p:attrName>style.color</p:attrName>
                                        </p:attrNameLst>
                                      </p:cBhvr>
                                      <p:to>
                                        <p:clrVal>
                                          <a:srgbClr val="FC4412"/>
                                        </p:clrVal>
                                      </p:to>
                                    </p:set>
                                    <p:set>
                                      <p:cBhvr>
                                        <p:cTn id="30" dur="500" fill="hold"/>
                                        <p:tgtEl>
                                          <p:spTgt spid="6"/>
                                        </p:tgtEl>
                                        <p:attrNameLst>
                                          <p:attrName>fillcolor</p:attrName>
                                        </p:attrNameLst>
                                      </p:cBhvr>
                                      <p:to>
                                        <p:clrVal>
                                          <a:srgbClr val="FC4412"/>
                                        </p:clrVal>
                                      </p:to>
                                    </p:set>
                                    <p:set>
                                      <p:cBhvr>
                                        <p:cTn id="31" dur="500" fill="hold"/>
                                        <p:tgtEl>
                                          <p:spTgt spid="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ppt_x</p:attrName>
                                        </p:attrNameLst>
                                      </p:cBhvr>
                                      <p:tavLst>
                                        <p:tav tm="0">
                                          <p:val>
                                            <p:strVal val="#ppt_x-.2"/>
                                          </p:val>
                                        </p:tav>
                                        <p:tav tm="100000">
                                          <p:val>
                                            <p:strVal val="#ppt_x"/>
                                          </p:val>
                                        </p:tav>
                                      </p:tavLst>
                                    </p:anim>
                                    <p:anim calcmode="lin" valueType="num">
                                      <p:cBhvr>
                                        <p:cTn id="3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ppt_x</p:attrName>
                                        </p:attrNameLst>
                                      </p:cBhvr>
                                      <p:tavLst>
                                        <p:tav tm="0">
                                          <p:val>
                                            <p:strVal val="#ppt_x-.2"/>
                                          </p:val>
                                        </p:tav>
                                        <p:tav tm="100000">
                                          <p:val>
                                            <p:strVal val="#ppt_x"/>
                                          </p:val>
                                        </p:tav>
                                      </p:tavLst>
                                    </p:anim>
                                    <p:anim calcmode="lin" valueType="num">
                                      <p:cBhvr>
                                        <p:cTn id="4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53" presetClass="entr" presetSubtype="0" fill="hold" grpId="0" nodeType="withEffect">
                                  <p:stCondLst>
                                    <p:cond delay="0"/>
                                  </p:stCondLst>
                                  <p:iterate type="lt">
                                    <p:tmPct val="0"/>
                                  </p:iterate>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0" fill="hold" grpId="0" nodeType="withEffect">
                                  <p:stCondLst>
                                    <p:cond delay="0"/>
                                  </p:stCondLst>
                                  <p:iterate type="lt">
                                    <p:tmPct val="0"/>
                                  </p:iterate>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0" fill="hold" grpId="0" nodeType="withEffect">
                                  <p:stCondLst>
                                    <p:cond delay="0"/>
                                  </p:stCondLst>
                                  <p:iterate type="lt">
                                    <p:tmPct val="0"/>
                                  </p:iterate>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0" fill="hold" grpId="0" nodeType="withEffect">
                                  <p:stCondLst>
                                    <p:cond delay="0"/>
                                  </p:stCondLst>
                                  <p:iterate type="lt">
                                    <p:tmPct val="0"/>
                                  </p:iterate>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mph" presetSubtype="0" fill="hold" grpId="1" nodeType="clickEffect">
                                  <p:stCondLst>
                                    <p:cond delay="0"/>
                                  </p:stCondLst>
                                  <p:iterate type="lt">
                                    <p:tmPct val="4000"/>
                                  </p:iterate>
                                  <p:childTnLst>
                                    <p:set>
                                      <p:cBhvr override="childStyle">
                                        <p:cTn id="76" dur="500" fill="hold"/>
                                        <p:tgtEl>
                                          <p:spTgt spid="19"/>
                                        </p:tgtEl>
                                        <p:attrNameLst>
                                          <p:attrName>style.color</p:attrName>
                                        </p:attrNameLst>
                                      </p:cBhvr>
                                      <p:to>
                                        <p:clrVal>
                                          <a:srgbClr val="FC4412"/>
                                        </p:clrVal>
                                      </p:to>
                                    </p:set>
                                    <p:set>
                                      <p:cBhvr>
                                        <p:cTn id="77" dur="500" fill="hold"/>
                                        <p:tgtEl>
                                          <p:spTgt spid="19"/>
                                        </p:tgtEl>
                                        <p:attrNameLst>
                                          <p:attrName>fillcolor</p:attrName>
                                        </p:attrNameLst>
                                      </p:cBhvr>
                                      <p:to>
                                        <p:clrVal>
                                          <a:srgbClr val="FC4412"/>
                                        </p:clrVal>
                                      </p:to>
                                    </p:set>
                                    <p:set>
                                      <p:cBhvr>
                                        <p:cTn id="78" dur="500" fill="hold"/>
                                        <p:tgtEl>
                                          <p:spTgt spid="19"/>
                                        </p:tgtEl>
                                        <p:attrNameLst>
                                          <p:attrName>fill.type</p:attrName>
                                        </p:attrNameLst>
                                      </p:cBhvr>
                                      <p:to>
                                        <p:strVal val="solid"/>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mph" presetSubtype="0" fill="hold" grpId="1" nodeType="clickEffect">
                                  <p:stCondLst>
                                    <p:cond delay="0"/>
                                  </p:stCondLst>
                                  <p:iterate type="lt">
                                    <p:tmPct val="4000"/>
                                  </p:iterate>
                                  <p:childTnLst>
                                    <p:set>
                                      <p:cBhvr override="childStyle">
                                        <p:cTn id="82" dur="500" fill="hold"/>
                                        <p:tgtEl>
                                          <p:spTgt spid="21"/>
                                        </p:tgtEl>
                                        <p:attrNameLst>
                                          <p:attrName>style.color</p:attrName>
                                        </p:attrNameLst>
                                      </p:cBhvr>
                                      <p:to>
                                        <p:clrVal>
                                          <a:srgbClr val="FC4412"/>
                                        </p:clrVal>
                                      </p:to>
                                    </p:set>
                                    <p:set>
                                      <p:cBhvr>
                                        <p:cTn id="83" dur="500" fill="hold"/>
                                        <p:tgtEl>
                                          <p:spTgt spid="21"/>
                                        </p:tgtEl>
                                        <p:attrNameLst>
                                          <p:attrName>fillcolor</p:attrName>
                                        </p:attrNameLst>
                                      </p:cBhvr>
                                      <p:to>
                                        <p:clrVal>
                                          <a:srgbClr val="FC4412"/>
                                        </p:clrVal>
                                      </p:to>
                                    </p:set>
                                    <p:set>
                                      <p:cBhvr>
                                        <p:cTn id="84" dur="500" fill="hold"/>
                                        <p:tgtEl>
                                          <p:spTgt spid="21"/>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mph" presetSubtype="0" fill="hold" grpId="1" nodeType="clickEffect">
                                  <p:stCondLst>
                                    <p:cond delay="0"/>
                                  </p:stCondLst>
                                  <p:iterate type="lt">
                                    <p:tmPct val="4000"/>
                                  </p:iterate>
                                  <p:childTnLst>
                                    <p:set>
                                      <p:cBhvr override="childStyle">
                                        <p:cTn id="88" dur="500" fill="hold"/>
                                        <p:tgtEl>
                                          <p:spTgt spid="22"/>
                                        </p:tgtEl>
                                        <p:attrNameLst>
                                          <p:attrName>style.color</p:attrName>
                                        </p:attrNameLst>
                                      </p:cBhvr>
                                      <p:to>
                                        <p:clrVal>
                                          <a:srgbClr val="FC4412"/>
                                        </p:clrVal>
                                      </p:to>
                                    </p:set>
                                    <p:set>
                                      <p:cBhvr>
                                        <p:cTn id="89" dur="500" fill="hold"/>
                                        <p:tgtEl>
                                          <p:spTgt spid="22"/>
                                        </p:tgtEl>
                                        <p:attrNameLst>
                                          <p:attrName>fillcolor</p:attrName>
                                        </p:attrNameLst>
                                      </p:cBhvr>
                                      <p:to>
                                        <p:clrVal>
                                          <a:srgbClr val="FC4412"/>
                                        </p:clrVal>
                                      </p:to>
                                    </p:set>
                                    <p:set>
                                      <p:cBhvr>
                                        <p:cTn id="90" dur="500" fill="hold"/>
                                        <p:tgtEl>
                                          <p:spTgt spid="22"/>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mph" presetSubtype="0" fill="hold" grpId="2" nodeType="clickEffect">
                                  <p:stCondLst>
                                    <p:cond delay="0"/>
                                  </p:stCondLst>
                                  <p:iterate type="lt">
                                    <p:tmPct val="4000"/>
                                  </p:iterate>
                                  <p:childTnLst>
                                    <p:set>
                                      <p:cBhvr override="childStyle">
                                        <p:cTn id="94" dur="500" fill="hold"/>
                                        <p:tgtEl>
                                          <p:spTgt spid="21"/>
                                        </p:tgtEl>
                                        <p:attrNameLst>
                                          <p:attrName>style.color</p:attrName>
                                        </p:attrNameLst>
                                      </p:cBhvr>
                                      <p:to>
                                        <p:clrVal>
                                          <a:srgbClr val="FC4412"/>
                                        </p:clrVal>
                                      </p:to>
                                    </p:set>
                                    <p:set>
                                      <p:cBhvr>
                                        <p:cTn id="95" dur="500" fill="hold"/>
                                        <p:tgtEl>
                                          <p:spTgt spid="21"/>
                                        </p:tgtEl>
                                        <p:attrNameLst>
                                          <p:attrName>fillcolor</p:attrName>
                                        </p:attrNameLst>
                                      </p:cBhvr>
                                      <p:to>
                                        <p:clrVal>
                                          <a:srgbClr val="FC4412"/>
                                        </p:clrVal>
                                      </p:to>
                                    </p:set>
                                    <p:set>
                                      <p:cBhvr>
                                        <p:cTn id="96" dur="500" fill="hold"/>
                                        <p:tgtEl>
                                          <p:spTgt spid="21"/>
                                        </p:tgtEl>
                                        <p:attrNameLst>
                                          <p:attrName>fill.type</p:attrName>
                                        </p:attrNameLst>
                                      </p:cBhvr>
                                      <p:to>
                                        <p:strVal val="solid"/>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mph" presetSubtype="0" fill="hold" grpId="1" nodeType="clickEffect">
                                  <p:stCondLst>
                                    <p:cond delay="0"/>
                                  </p:stCondLst>
                                  <p:iterate type="lt">
                                    <p:tmPct val="4000"/>
                                  </p:iterate>
                                  <p:childTnLst>
                                    <p:set>
                                      <p:cBhvr override="childStyle">
                                        <p:cTn id="100" dur="500" fill="hold"/>
                                        <p:tgtEl>
                                          <p:spTgt spid="20"/>
                                        </p:tgtEl>
                                        <p:attrNameLst>
                                          <p:attrName>style.color</p:attrName>
                                        </p:attrNameLst>
                                      </p:cBhvr>
                                      <p:to>
                                        <p:clrVal>
                                          <a:srgbClr val="FF0000"/>
                                        </p:clrVal>
                                      </p:to>
                                    </p:set>
                                    <p:set>
                                      <p:cBhvr>
                                        <p:cTn id="101" dur="500" fill="hold"/>
                                        <p:tgtEl>
                                          <p:spTgt spid="20"/>
                                        </p:tgtEl>
                                        <p:attrNameLst>
                                          <p:attrName>fillcolor</p:attrName>
                                        </p:attrNameLst>
                                      </p:cBhvr>
                                      <p:to>
                                        <p:clrVal>
                                          <a:srgbClr val="FF0000"/>
                                        </p:clrVal>
                                      </p:to>
                                    </p:set>
                                    <p:set>
                                      <p:cBhvr>
                                        <p:cTn id="102" dur="500" fill="hold"/>
                                        <p:tgtEl>
                                          <p:spTgt spid="20"/>
                                        </p:tgtEl>
                                        <p:attrNameLst>
                                          <p:attrName>fill.type</p:attrName>
                                        </p:attrNameLst>
                                      </p:cBhvr>
                                      <p:to>
                                        <p:strVal val="solid"/>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ppt_x</p:attrName>
                                        </p:attrNameLst>
                                      </p:cBhvr>
                                      <p:tavLst>
                                        <p:tav tm="0">
                                          <p:val>
                                            <p:strVal val="#ppt_x-.2"/>
                                          </p:val>
                                        </p:tav>
                                        <p:tav tm="100000">
                                          <p:val>
                                            <p:strVal val="#ppt_x"/>
                                          </p:val>
                                        </p:tav>
                                      </p:tavLst>
                                    </p:anim>
                                    <p:anim calcmode="lin" valueType="num">
                                      <p:cBhvr>
                                        <p:cTn id="10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11" grpId="0"/>
      <p:bldP spid="12" grpId="0"/>
      <p:bldP spid="18" grpId="0"/>
      <p:bldP spid="19" grpId="0"/>
      <p:bldP spid="19" grpId="1"/>
      <p:bldP spid="20" grpId="0"/>
      <p:bldP spid="20" grpId="1"/>
      <p:bldP spid="21" grpId="0"/>
      <p:bldP spid="21" grpId="1"/>
      <p:bldP spid="21" grpId="2"/>
      <p:bldP spid="22" grpId="0"/>
      <p:bldP spid="22" grpId="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42900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Khác:</a:t>
            </a:r>
          </a:p>
          <a:p>
            <a:pPr fontAlgn="base">
              <a:spcBef>
                <a:spcPct val="0"/>
              </a:spcBef>
              <a:spcAft>
                <a:spcPct val="0"/>
              </a:spcAft>
            </a:pPr>
            <a:r>
              <a:rPr lang="en-US" sz="2800" b="1">
                <a:solidFill>
                  <a:prstClr val="black"/>
                </a:solidFill>
                <a:latin typeface="Times New Roman" pitchFamily="18" charset="0"/>
                <a:cs typeface="Times New Roman" pitchFamily="18" charset="0"/>
              </a:rPr>
              <a:t>	Tả cả loài cây cần chú ý đến các đặc điểm </a:t>
            </a:r>
            <a:r>
              <a:rPr lang="en-US" sz="2800" b="1">
                <a:solidFill>
                  <a:srgbClr val="000099"/>
                </a:solidFill>
                <a:latin typeface="Times New Roman" pitchFamily="18" charset="0"/>
                <a:cs typeface="Times New Roman" pitchFamily="18" charset="0"/>
              </a:rPr>
              <a:t>phân biệt loài cây này với các loài cây khác . </a:t>
            </a:r>
          </a:p>
          <a:p>
            <a:pPr fontAlgn="base">
              <a:spcBef>
                <a:spcPct val="0"/>
              </a:spcBef>
              <a:spcAft>
                <a:spcPct val="0"/>
              </a:spcAft>
            </a:pPr>
            <a:r>
              <a:rPr lang="en-US" sz="2800" b="1">
                <a:solidFill>
                  <a:prstClr val="black"/>
                </a:solidFill>
                <a:latin typeface="Times New Roman" pitchFamily="18" charset="0"/>
                <a:cs typeface="Times New Roman" pitchFamily="18" charset="0"/>
              </a:rPr>
              <a:t>	Tả một cái cây cụ thể phải chú ý đến đặc </a:t>
            </a:r>
            <a:r>
              <a:rPr lang="en-US" sz="2800" b="1">
                <a:solidFill>
                  <a:srgbClr val="000099"/>
                </a:solidFill>
                <a:latin typeface="Times New Roman" pitchFamily="18" charset="0"/>
                <a:cs typeface="Times New Roman" pitchFamily="18" charset="0"/>
              </a:rPr>
              <a:t>điểm riêng của cây đó</a:t>
            </a:r>
            <a:r>
              <a:rPr lang="en-US" sz="2800" b="1">
                <a:solidFill>
                  <a:prstClr val="black"/>
                </a:solidFill>
                <a:latin typeface="Times New Roman" pitchFamily="18" charset="0"/>
                <a:cs typeface="Times New Roman" pitchFamily="18" charset="0"/>
              </a:rPr>
              <a:t>.</a:t>
            </a:r>
          </a:p>
        </p:txBody>
      </p:sp>
      <p:sp>
        <p:nvSpPr>
          <p:cNvPr id="66563" name="Rectangle 7"/>
          <p:cNvSpPr>
            <a:spLocks noChangeArrowheads="1"/>
          </p:cNvSpPr>
          <p:nvPr/>
        </p:nvSpPr>
        <p:spPr bwMode="auto">
          <a:xfrm>
            <a:off x="-71438" y="-34925"/>
            <a:ext cx="87868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2800" b="1">
                <a:solidFill>
                  <a:srgbClr val="0000FF"/>
                </a:solidFill>
                <a:latin typeface="Times New Roman" pitchFamily="18" charset="0"/>
                <a:cs typeface="Arial" pitchFamily="34" charset="0"/>
              </a:rPr>
              <a:t>e) Theo em, miêu t</a:t>
            </a:r>
            <a:r>
              <a:rPr lang="en-US" sz="2400" b="1">
                <a:solidFill>
                  <a:srgbClr val="0000FF"/>
                </a:solidFill>
                <a:latin typeface="Times New Roman" pitchFamily="18" charset="0"/>
                <a:cs typeface="Arial" pitchFamily="34" charset="0"/>
              </a:rPr>
              <a:t>ả</a:t>
            </a:r>
            <a:r>
              <a:rPr lang="en-US" sz="2800" b="1">
                <a:solidFill>
                  <a:srgbClr val="0000FF"/>
                </a:solidFill>
                <a:latin typeface="Times New Roman" pitchFamily="18" charset="0"/>
                <a:cs typeface="Arial" pitchFamily="34" charset="0"/>
              </a:rPr>
              <a:t>                       có đi</a:t>
            </a:r>
            <a:r>
              <a:rPr lang="en-US" sz="2400" b="1">
                <a:solidFill>
                  <a:srgbClr val="0000FF"/>
                </a:solidFill>
                <a:latin typeface="Times New Roman" pitchFamily="18" charset="0"/>
                <a:cs typeface="Arial" pitchFamily="34" charset="0"/>
              </a:rPr>
              <a:t>ể</a:t>
            </a:r>
            <a:r>
              <a:rPr lang="en-US" sz="2800" b="1">
                <a:solidFill>
                  <a:srgbClr val="0000FF"/>
                </a:solidFill>
                <a:latin typeface="Times New Roman" pitchFamily="18" charset="0"/>
                <a:cs typeface="Arial" pitchFamily="34" charset="0"/>
              </a:rPr>
              <a:t>m gì            và       v</a:t>
            </a:r>
            <a:r>
              <a:rPr lang="en-US" sz="2400" b="1">
                <a:solidFill>
                  <a:srgbClr val="0000FF"/>
                </a:solidFill>
                <a:latin typeface="Times New Roman" pitchFamily="18" charset="0"/>
                <a:cs typeface="Arial" pitchFamily="34" charset="0"/>
              </a:rPr>
              <a:t>ớ</a:t>
            </a:r>
            <a:r>
              <a:rPr lang="en-US" sz="2800" b="1">
                <a:solidFill>
                  <a:srgbClr val="0000FF"/>
                </a:solidFill>
                <a:latin typeface="Times New Roman" pitchFamily="18" charset="0"/>
                <a:cs typeface="Arial" pitchFamily="34" charset="0"/>
              </a:rPr>
              <a:t>i miêu t</a:t>
            </a:r>
            <a:r>
              <a:rPr lang="en-US" sz="2400" b="1">
                <a:solidFill>
                  <a:srgbClr val="0000FF"/>
                </a:solidFill>
                <a:latin typeface="Times New Roman" pitchFamily="18" charset="0"/>
                <a:cs typeface="Arial" pitchFamily="34" charset="0"/>
              </a:rPr>
              <a:t>ả</a:t>
            </a:r>
            <a:r>
              <a:rPr lang="en-US" sz="2800" b="1">
                <a:solidFill>
                  <a:srgbClr val="0000FF"/>
                </a:solidFill>
                <a:latin typeface="Times New Roman" pitchFamily="18" charset="0"/>
                <a:cs typeface="Arial" pitchFamily="34" charset="0"/>
              </a:rPr>
              <a:t>                          ?</a:t>
            </a:r>
          </a:p>
        </p:txBody>
      </p:sp>
      <p:sp>
        <p:nvSpPr>
          <p:cNvPr id="66564" name="Rectangle 8"/>
          <p:cNvSpPr>
            <a:spLocks noChangeArrowheads="1"/>
          </p:cNvSpPr>
          <p:nvPr/>
        </p:nvSpPr>
        <p:spPr bwMode="auto">
          <a:xfrm>
            <a:off x="3014663" y="-34925"/>
            <a:ext cx="205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Arial" pitchFamily="34" charset="0"/>
                <a:cs typeface="Arial" pitchFamily="34" charset="0"/>
              </a:rPr>
              <a:t>một loài cây</a:t>
            </a:r>
            <a:r>
              <a:rPr lang="en-US" sz="2800" b="1">
                <a:solidFill>
                  <a:srgbClr val="0000FF"/>
                </a:solidFill>
                <a:latin typeface="Times New Roman" pitchFamily="18" charset="0"/>
                <a:cs typeface="Arial" pitchFamily="34" charset="0"/>
              </a:rPr>
              <a:t> </a:t>
            </a:r>
            <a:endParaRPr lang="vi-VN" sz="2800">
              <a:solidFill>
                <a:prstClr val="black"/>
              </a:solidFill>
              <a:cs typeface="Arial" pitchFamily="34" charset="0"/>
            </a:endParaRPr>
          </a:p>
        </p:txBody>
      </p:sp>
      <p:sp>
        <p:nvSpPr>
          <p:cNvPr id="66565" name="Rectangle 9"/>
          <p:cNvSpPr>
            <a:spLocks noChangeArrowheads="1"/>
          </p:cNvSpPr>
          <p:nvPr/>
        </p:nvSpPr>
        <p:spPr bwMode="auto">
          <a:xfrm>
            <a:off x="2124075" y="404813"/>
            <a:ext cx="233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Arial" pitchFamily="34" charset="0"/>
                <a:cs typeface="Arial" pitchFamily="34" charset="0"/>
              </a:rPr>
              <a:t>một cây cụ thể</a:t>
            </a:r>
            <a:endParaRPr lang="vi-VN" sz="2400">
              <a:solidFill>
                <a:prstClr val="black"/>
              </a:solidFill>
              <a:cs typeface="Arial" pitchFamily="34" charset="0"/>
            </a:endParaRPr>
          </a:p>
        </p:txBody>
      </p:sp>
      <p:sp>
        <p:nvSpPr>
          <p:cNvPr id="66566" name="Rectangle 10"/>
          <p:cNvSpPr>
            <a:spLocks noChangeArrowheads="1"/>
          </p:cNvSpPr>
          <p:nvPr/>
        </p:nvSpPr>
        <p:spPr bwMode="auto">
          <a:xfrm>
            <a:off x="6659563" y="0"/>
            <a:ext cx="101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Arial" pitchFamily="34" charset="0"/>
                <a:cs typeface="Arial" pitchFamily="34" charset="0"/>
              </a:rPr>
              <a:t>giống</a:t>
            </a:r>
            <a:endParaRPr lang="vi-VN" sz="2400">
              <a:solidFill>
                <a:prstClr val="black"/>
              </a:solidFill>
              <a:cs typeface="Arial" pitchFamily="34" charset="0"/>
            </a:endParaRPr>
          </a:p>
        </p:txBody>
      </p:sp>
      <p:sp>
        <p:nvSpPr>
          <p:cNvPr id="66567" name="Rectangle 11"/>
          <p:cNvSpPr>
            <a:spLocks noChangeArrowheads="1"/>
          </p:cNvSpPr>
          <p:nvPr/>
        </p:nvSpPr>
        <p:spPr bwMode="auto">
          <a:xfrm>
            <a:off x="8027988" y="0"/>
            <a:ext cx="92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Times New Roman" pitchFamily="18" charset="0"/>
                <a:cs typeface="Arial" pitchFamily="34" charset="0"/>
              </a:rPr>
              <a:t>khác</a:t>
            </a:r>
            <a:endParaRPr lang="vi-VN" sz="2800">
              <a:solidFill>
                <a:prstClr val="black"/>
              </a:solidFill>
              <a:cs typeface="Arial" pitchFamily="34" charset="0"/>
            </a:endParaRPr>
          </a:p>
        </p:txBody>
      </p:sp>
      <p:sp>
        <p:nvSpPr>
          <p:cNvPr id="66568" name="Rectangle 8"/>
          <p:cNvSpPr>
            <a:spLocks noChangeArrowheads="1"/>
          </p:cNvSpPr>
          <p:nvPr/>
        </p:nvSpPr>
        <p:spPr bwMode="auto">
          <a:xfrm>
            <a:off x="357188" y="908050"/>
            <a:ext cx="878681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Giống:</a:t>
            </a:r>
          </a:p>
          <a:p>
            <a:pPr fontAlgn="base">
              <a:spcBef>
                <a:spcPct val="0"/>
              </a:spcBef>
              <a:spcAft>
                <a:spcPct val="0"/>
              </a:spcAft>
            </a:pPr>
            <a:r>
              <a:rPr lang="en-US" sz="2800" b="1">
                <a:solidFill>
                  <a:prstClr val="black"/>
                </a:solidFill>
                <a:latin typeface="Times New Roman" pitchFamily="18" charset="0"/>
                <a:cs typeface="Times New Roman" pitchFamily="18" charset="0"/>
              </a:rPr>
              <a:t>	Đều quan sát kĩ, tả kĩ, … </a:t>
            </a:r>
          </a:p>
          <a:p>
            <a:pPr fontAlgn="base">
              <a:spcBef>
                <a:spcPct val="0"/>
              </a:spcBef>
              <a:spcAft>
                <a:spcPct val="0"/>
              </a:spcAft>
            </a:pPr>
            <a:r>
              <a:rPr lang="en-US" sz="2800" b="1">
                <a:solidFill>
                  <a:prstClr val="black"/>
                </a:solidFill>
                <a:latin typeface="Times New Roman" pitchFamily="18" charset="0"/>
                <a:cs typeface="Times New Roman" pitchFamily="18" charset="0"/>
              </a:rPr>
              <a:t>	Sử dụng mọi giác quan tả các bộ phận của cây, …</a:t>
            </a:r>
          </a:p>
          <a:p>
            <a:pPr fontAlgn="base">
              <a:spcBef>
                <a:spcPct val="0"/>
              </a:spcBef>
              <a:spcAft>
                <a:spcPct val="0"/>
              </a:spcAft>
            </a:pPr>
            <a:r>
              <a:rPr lang="en-US" sz="2800" b="1">
                <a:solidFill>
                  <a:prstClr val="black"/>
                </a:solidFill>
                <a:latin typeface="Times New Roman" pitchFamily="18" charset="0"/>
                <a:cs typeface="Times New Roman" pitchFamily="18" charset="0"/>
              </a:rPr>
              <a:t>	Dùng các biện pháp so sánh, nhân hoá </a:t>
            </a:r>
          </a:p>
          <a:p>
            <a:pPr fontAlgn="base">
              <a:spcBef>
                <a:spcPct val="0"/>
              </a:spcBef>
              <a:spcAft>
                <a:spcPct val="0"/>
              </a:spcAft>
            </a:pPr>
            <a:r>
              <a:rPr lang="en-US" sz="2800" b="1">
                <a:solidFill>
                  <a:prstClr val="black"/>
                </a:solidFill>
                <a:latin typeface="Times New Roman" pitchFamily="18" charset="0"/>
                <a:cs typeface="Times New Roman" pitchFamily="18" charset="0"/>
              </a:rPr>
              <a:t>	Bộc lộ tình cảm của người miêu tả, …</a:t>
            </a:r>
          </a:p>
        </p:txBody>
      </p:sp>
    </p:spTree>
    <p:extLst>
      <p:ext uri="{BB962C8B-B14F-4D97-AF65-F5344CB8AC3E}">
        <p14:creationId xmlns:p14="http://schemas.microsoft.com/office/powerpoint/2010/main" val="2455991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85750" y="642938"/>
            <a:ext cx="8572500" cy="954087"/>
          </a:xfrm>
          <a:prstGeom prst="rect">
            <a:avLst/>
          </a:prstGeom>
          <a:solidFill>
            <a:schemeClr val="accent6">
              <a:lumMod val="20000"/>
              <a:lumOff val="80000"/>
            </a:schemeClr>
          </a:solidFill>
          <a:ln w="9525">
            <a:noFill/>
            <a:miter lim="800000"/>
            <a:headEnd/>
            <a:tailEnd/>
          </a:ln>
        </p:spPr>
        <p:txBody>
          <a:bodyPr>
            <a:spAutoFit/>
          </a:bodyPr>
          <a:lstStyle/>
          <a:p>
            <a:pPr eaLnBrk="0" fontAlgn="base" hangingPunct="0">
              <a:spcBef>
                <a:spcPct val="0"/>
              </a:spcBef>
              <a:spcAft>
                <a:spcPct val="0"/>
              </a:spcAft>
              <a:defRPr/>
            </a:pPr>
            <a:r>
              <a:rPr lang="en-US" sz="2800" b="1">
                <a:solidFill>
                  <a:prstClr val="black"/>
                </a:solidFill>
                <a:latin typeface="Times New Roman" pitchFamily="18" charset="0"/>
                <a:cs typeface="Times New Roman" pitchFamily="18" charset="0"/>
              </a:rPr>
              <a:t>* Trình tự quan sát: ta có thể quan sát </a:t>
            </a:r>
            <a:r>
              <a:rPr lang="en-US" sz="2800" b="1">
                <a:solidFill>
                  <a:srgbClr val="000099"/>
                </a:solidFill>
                <a:latin typeface="Times New Roman" pitchFamily="18" charset="0"/>
                <a:cs typeface="Times New Roman" pitchFamily="18" charset="0"/>
              </a:rPr>
              <a:t>từng bộ phận của cây hoặc quan sát từng thời kì phát triển của cây.</a:t>
            </a:r>
          </a:p>
        </p:txBody>
      </p:sp>
      <p:sp>
        <p:nvSpPr>
          <p:cNvPr id="16387" name="Rectangle 3"/>
          <p:cNvSpPr>
            <a:spLocks noChangeArrowheads="1"/>
          </p:cNvSpPr>
          <p:nvPr/>
        </p:nvSpPr>
        <p:spPr bwMode="auto">
          <a:xfrm>
            <a:off x="285750" y="1714500"/>
            <a:ext cx="8572500" cy="954088"/>
          </a:xfrm>
          <a:prstGeom prst="rect">
            <a:avLst/>
          </a:prstGeom>
          <a:solidFill>
            <a:schemeClr val="accent5">
              <a:lumMod val="20000"/>
              <a:lumOff val="80000"/>
            </a:schemeClr>
          </a:solidFill>
          <a:ln w="9525">
            <a:noFill/>
            <a:miter lim="800000"/>
            <a:headEnd/>
            <a:tailEnd/>
          </a:ln>
        </p:spPr>
        <p:txBody>
          <a:bodyPr>
            <a:spAutoFit/>
          </a:bodyPr>
          <a:lstStyle/>
          <a:p>
            <a:pPr eaLnBrk="0" fontAlgn="base" hangingPunct="0">
              <a:spcBef>
                <a:spcPct val="0"/>
              </a:spcBef>
              <a:spcAft>
                <a:spcPct val="0"/>
              </a:spcAft>
              <a:defRPr/>
            </a:pPr>
            <a:r>
              <a:rPr lang="en-US" sz="2800" b="1">
                <a:solidFill>
                  <a:prstClr val="black"/>
                </a:solidFill>
                <a:latin typeface="Times New Roman" pitchFamily="18" charset="0"/>
                <a:cs typeface="Times New Roman" pitchFamily="18" charset="0"/>
              </a:rPr>
              <a:t>* Khi quan sát một cái cây để tả, ta có thể </a:t>
            </a:r>
            <a:r>
              <a:rPr lang="en-US" sz="2800" b="1">
                <a:solidFill>
                  <a:srgbClr val="000099"/>
                </a:solidFill>
                <a:latin typeface="Times New Roman" pitchFamily="18" charset="0"/>
                <a:cs typeface="Times New Roman" pitchFamily="18" charset="0"/>
              </a:rPr>
              <a:t>kết hợp các giác quan để quan sát.</a:t>
            </a:r>
          </a:p>
        </p:txBody>
      </p:sp>
      <p:sp>
        <p:nvSpPr>
          <p:cNvPr id="67588" name="Rectangle 4"/>
          <p:cNvSpPr>
            <a:spLocks noChangeArrowheads="1"/>
          </p:cNvSpPr>
          <p:nvPr/>
        </p:nvSpPr>
        <p:spPr bwMode="auto">
          <a:xfrm>
            <a:off x="358775" y="2760663"/>
            <a:ext cx="8499475" cy="9540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50000"/>
              </a:spcBef>
              <a:spcAft>
                <a:spcPct val="0"/>
              </a:spcAft>
            </a:pPr>
            <a:r>
              <a:rPr lang="en-US" sz="2800" b="1">
                <a:solidFill>
                  <a:prstClr val="black"/>
                </a:solidFill>
                <a:latin typeface="Times New Roman" pitchFamily="18" charset="0"/>
                <a:cs typeface="Times New Roman" pitchFamily="18" charset="0"/>
              </a:rPr>
              <a:t>* Khi quan sát ta kết hợp sử dụng các </a:t>
            </a:r>
            <a:r>
              <a:rPr lang="en-US" sz="2800" b="1">
                <a:solidFill>
                  <a:srgbClr val="000099"/>
                </a:solidFill>
                <a:latin typeface="Times New Roman" pitchFamily="18" charset="0"/>
                <a:cs typeface="Times New Roman" pitchFamily="18" charset="0"/>
              </a:rPr>
              <a:t>hình ảnh so sánh, nhân hóa.</a:t>
            </a:r>
          </a:p>
        </p:txBody>
      </p:sp>
      <p:sp>
        <p:nvSpPr>
          <p:cNvPr id="6" name="Rectangle 5"/>
          <p:cNvSpPr>
            <a:spLocks noChangeArrowheads="1"/>
          </p:cNvSpPr>
          <p:nvPr/>
        </p:nvSpPr>
        <p:spPr bwMode="auto">
          <a:xfrm>
            <a:off x="428625" y="3929063"/>
            <a:ext cx="8501063" cy="954087"/>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800" b="1">
                <a:solidFill>
                  <a:prstClr val="black"/>
                </a:solidFill>
                <a:latin typeface="Times New Roman" pitchFamily="18" charset="0"/>
                <a:cs typeface="Times New Roman" pitchFamily="18" charset="0"/>
              </a:rPr>
              <a:t>* Tả một loài cây chú ý </a:t>
            </a:r>
            <a:r>
              <a:rPr lang="en-US" sz="2800" b="1">
                <a:solidFill>
                  <a:srgbClr val="0000FF"/>
                </a:solidFill>
                <a:latin typeface="Times New Roman" pitchFamily="18" charset="0"/>
                <a:cs typeface="Times New Roman" pitchFamily="18" charset="0"/>
              </a:rPr>
              <a:t>đặc điểm phân biệt </a:t>
            </a:r>
            <a:r>
              <a:rPr lang="en-US" sz="2800" b="1">
                <a:solidFill>
                  <a:prstClr val="black"/>
                </a:solidFill>
                <a:latin typeface="Times New Roman" pitchFamily="18" charset="0"/>
                <a:cs typeface="Times New Roman" pitchFamily="18" charset="0"/>
              </a:rPr>
              <a:t>giữa loài cây này</a:t>
            </a:r>
            <a:r>
              <a:rPr lang="en-US" sz="2800" b="1">
                <a:solidFill>
                  <a:srgbClr val="0000FF"/>
                </a:solidFill>
                <a:latin typeface="Times New Roman" pitchFamily="18" charset="0"/>
                <a:cs typeface="Times New Roman" pitchFamily="18" charset="0"/>
              </a:rPr>
              <a:t> và </a:t>
            </a:r>
            <a:r>
              <a:rPr lang="en-US" sz="2800" b="1">
                <a:solidFill>
                  <a:prstClr val="black"/>
                </a:solidFill>
                <a:latin typeface="Times New Roman" pitchFamily="18" charset="0"/>
                <a:cs typeface="Times New Roman" pitchFamily="18" charset="0"/>
              </a:rPr>
              <a:t>loài cây khác.</a:t>
            </a:r>
          </a:p>
        </p:txBody>
      </p:sp>
      <p:sp>
        <p:nvSpPr>
          <p:cNvPr id="7" name="Rectangle 6"/>
          <p:cNvSpPr>
            <a:spLocks noChangeArrowheads="1"/>
          </p:cNvSpPr>
          <p:nvPr/>
        </p:nvSpPr>
        <p:spPr bwMode="auto">
          <a:xfrm>
            <a:off x="428625" y="5000625"/>
            <a:ext cx="8501063" cy="1384300"/>
          </a:xfrm>
          <a:prstGeom prst="rect">
            <a:avLst/>
          </a:prstGeom>
          <a:solidFill>
            <a:schemeClr val="accent6">
              <a:lumMod val="60000"/>
              <a:lumOff val="40000"/>
            </a:schemeClr>
          </a:solidFill>
          <a:ln w="9525">
            <a:noFill/>
            <a:miter lim="800000"/>
            <a:headEnd/>
            <a:tailEnd/>
          </a:ln>
        </p:spPr>
        <p:txBody>
          <a:bodyPr>
            <a:spAutoFit/>
          </a:bodyPr>
          <a:lstStyle/>
          <a:p>
            <a:pPr eaLnBrk="0" fontAlgn="base" hangingPunct="0">
              <a:spcBef>
                <a:spcPct val="0"/>
              </a:spcBef>
              <a:spcAft>
                <a:spcPct val="0"/>
              </a:spcAft>
              <a:defRPr/>
            </a:pPr>
            <a:r>
              <a:rPr lang="en-US" sz="2800" b="1">
                <a:solidFill>
                  <a:prstClr val="black"/>
                </a:solidFill>
                <a:latin typeface="Times New Roman" pitchFamily="18" charset="0"/>
                <a:cs typeface="Times New Roman" pitchFamily="18" charset="0"/>
              </a:rPr>
              <a:t>* Tả một cái cây cụ thể chú ý </a:t>
            </a:r>
            <a:r>
              <a:rPr lang="en-US" sz="2800" b="1">
                <a:solidFill>
                  <a:srgbClr val="0000FF"/>
                </a:solidFill>
                <a:latin typeface="Times New Roman" pitchFamily="18" charset="0"/>
                <a:cs typeface="Times New Roman" pitchFamily="18" charset="0"/>
              </a:rPr>
              <a:t>đặc điểm riêng biệt của cây đó – đặc điểm </a:t>
            </a:r>
            <a:r>
              <a:rPr lang="en-US" sz="2800" b="1">
                <a:solidFill>
                  <a:prstClr val="black"/>
                </a:solidFill>
                <a:latin typeface="Times New Roman" pitchFamily="18" charset="0"/>
                <a:cs typeface="Times New Roman" pitchFamily="18" charset="0"/>
              </a:rPr>
              <a:t>làm nó </a:t>
            </a:r>
            <a:r>
              <a:rPr lang="en-US" sz="2800" b="1">
                <a:solidFill>
                  <a:srgbClr val="0000FF"/>
                </a:solidFill>
                <a:latin typeface="Times New Roman" pitchFamily="18" charset="0"/>
                <a:cs typeface="Times New Roman" pitchFamily="18" charset="0"/>
              </a:rPr>
              <a:t>khác biệt </a:t>
            </a:r>
            <a:r>
              <a:rPr lang="en-US" sz="2800" b="1">
                <a:solidFill>
                  <a:prstClr val="black"/>
                </a:solidFill>
                <a:latin typeface="Times New Roman" pitchFamily="18" charset="0"/>
                <a:cs typeface="Times New Roman" pitchFamily="18" charset="0"/>
              </a:rPr>
              <a:t>với </a:t>
            </a:r>
            <a:r>
              <a:rPr lang="en-US" sz="2800" b="1">
                <a:solidFill>
                  <a:srgbClr val="0000FF"/>
                </a:solidFill>
                <a:latin typeface="Times New Roman" pitchFamily="18" charset="0"/>
                <a:cs typeface="Times New Roman" pitchFamily="18" charset="0"/>
              </a:rPr>
              <a:t>các cây cùng loài.</a:t>
            </a:r>
          </a:p>
        </p:txBody>
      </p:sp>
      <p:sp>
        <p:nvSpPr>
          <p:cNvPr id="8" name="TextBox 7"/>
          <p:cNvSpPr txBox="1">
            <a:spLocks noChangeArrowheads="1"/>
          </p:cNvSpPr>
          <p:nvPr/>
        </p:nvSpPr>
        <p:spPr bwMode="auto">
          <a:xfrm>
            <a:off x="285750" y="0"/>
            <a:ext cx="5143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200" b="1">
                <a:solidFill>
                  <a:srgbClr val="FF0000"/>
                </a:solidFill>
                <a:latin typeface="Times New Roman" pitchFamily="18" charset="0"/>
                <a:cs typeface="Times New Roman" pitchFamily="18" charset="0"/>
              </a:rPr>
              <a:t>Lưu ý khi quan sát cây:</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83348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0"/>
          <p:cNvSpPr>
            <a:spLocks noChangeArrowheads="1" noChangeShapeType="1" noTextEdit="1"/>
          </p:cNvSpPr>
          <p:nvPr/>
        </p:nvSpPr>
        <p:spPr bwMode="auto">
          <a:xfrm>
            <a:off x="685271" y="1676400"/>
            <a:ext cx="7810500" cy="8382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vi-VN"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endPar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457200" y="3048000"/>
            <a:ext cx="8229600" cy="44196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fontAlgn="base">
              <a:spcBef>
                <a:spcPct val="0"/>
              </a:spcBef>
              <a:spcAft>
                <a:spcPct val="0"/>
              </a:spcAft>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bộ</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phận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lgn="ctr" fontAlgn="base">
              <a:spcBef>
                <a:spcPct val="0"/>
              </a:spcBef>
              <a:spcAft>
                <a:spcPct val="0"/>
              </a:spcAft>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fontAlgn="base">
              <a:spcBef>
                <a:spcPct val="0"/>
              </a:spcBef>
              <a:spcAft>
                <a:spcPct val="0"/>
              </a:spcAft>
              <a:defRPr/>
            </a:pPr>
            <a:r>
              <a:rPr lang="en-US" sz="3600" b="1" kern="10" dirty="0">
                <a:ln w="9525">
                  <a:solidFill>
                    <a:srgbClr val="FF00FF"/>
                  </a:solidFill>
                  <a:round/>
                  <a:headEnd/>
                  <a:tailEnd/>
                </a:ln>
                <a:solidFill>
                  <a:prstClr val="black"/>
                </a:solidFill>
                <a:effectLst>
                  <a:outerShdw dist="45791" dir="2021404" algn="ctr" rotWithShape="0">
                    <a:srgbClr val="B2B2B2">
                      <a:alpha val="79999"/>
                    </a:srgbClr>
                  </a:outerShdw>
                </a:effectLst>
                <a:latin typeface="Times New Roman"/>
                <a:cs typeface="Times New Roman"/>
              </a:rPr>
              <a:t> </a:t>
            </a:r>
          </a:p>
          <a:p>
            <a:pPr algn="ctr" fontAlgn="base">
              <a:spcBef>
                <a:spcPct val="0"/>
              </a:spcBef>
              <a:spcAft>
                <a:spcPct val="0"/>
              </a:spcAft>
              <a:defRPr/>
            </a:pPr>
            <a:endParaRPr lang="en-US" sz="3600" b="1" kern="10" dirty="0">
              <a:ln w="9525">
                <a:solidFill>
                  <a:srgbClr val="FF00FF"/>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p:txBody>
      </p:sp>
      <p:grpSp>
        <p:nvGrpSpPr>
          <p:cNvPr id="7172" name="Group 5"/>
          <p:cNvGrpSpPr>
            <a:grpSpLocks/>
          </p:cNvGrpSpPr>
          <p:nvPr/>
        </p:nvGrpSpPr>
        <p:grpSpPr bwMode="auto">
          <a:xfrm>
            <a:off x="0" y="0"/>
            <a:ext cx="9144000" cy="6858000"/>
            <a:chOff x="8" y="0"/>
            <a:chExt cx="5760" cy="4320"/>
          </a:xfrm>
        </p:grpSpPr>
        <p:pic>
          <p:nvPicPr>
            <p:cNvPr id="7174"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8"/>
            <p:cNvGrpSpPr>
              <a:grpSpLocks/>
            </p:cNvGrpSpPr>
            <p:nvPr/>
          </p:nvGrpSpPr>
          <p:grpSpPr bwMode="auto">
            <a:xfrm>
              <a:off x="8" y="0"/>
              <a:ext cx="5760" cy="4320"/>
              <a:chOff x="672" y="0"/>
              <a:chExt cx="5760" cy="4320"/>
            </a:xfrm>
          </p:grpSpPr>
          <p:pic>
            <p:nvPicPr>
              <p:cNvPr id="7177"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8"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9"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80"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7173" name="Picture 22" descr="Firewrk8"/>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3657866" y="5334000"/>
            <a:ext cx="1752864"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302308"/>
      </p:ext>
    </p:extLst>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0" y="-762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800" b="1" u="sng">
                <a:solidFill>
                  <a:srgbClr val="0000FF"/>
                </a:solidFill>
                <a:latin typeface="Times New Roman" pitchFamily="18" charset="0"/>
                <a:cs typeface="Arial" pitchFamily="34" charset="0"/>
              </a:rPr>
              <a:t>Bài 1:</a:t>
            </a:r>
            <a:r>
              <a:rPr lang="en-US" altLang="en-US" sz="2800" b="1">
                <a:solidFill>
                  <a:srgbClr val="0000FF"/>
                </a:solidFill>
                <a:latin typeface="Times New Roman" pitchFamily="18" charset="0"/>
                <a:cs typeface="Arial" pitchFamily="34" charset="0"/>
              </a:rPr>
              <a:t> Dưới đây là một số đoạn văn tả lá, thân và gốc một số loài cây. Theo em, cách tả của tác giả trong mỗi đoạn văn có gì đáng chú ý?</a:t>
            </a:r>
            <a:endParaRPr lang="en-US" altLang="en-US" sz="2800">
              <a:solidFill>
                <a:srgbClr val="0000FF"/>
              </a:solidFill>
              <a:latin typeface="Times New Roman" pitchFamily="18" charset="0"/>
              <a:cs typeface="Arial" pitchFamily="34" charset="0"/>
            </a:endParaRPr>
          </a:p>
        </p:txBody>
      </p:sp>
      <p:sp>
        <p:nvSpPr>
          <p:cNvPr id="12296" name="Text Box 8"/>
          <p:cNvSpPr txBox="1">
            <a:spLocks noChangeArrowheads="1"/>
          </p:cNvSpPr>
          <p:nvPr/>
        </p:nvSpPr>
        <p:spPr bwMode="auto">
          <a:xfrm>
            <a:off x="76729" y="1062040"/>
            <a:ext cx="533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a:solidFill>
                  <a:srgbClr val="009900"/>
                </a:solidFill>
                <a:latin typeface="Times New Roman" pitchFamily="18" charset="0"/>
                <a:cs typeface="Arial" pitchFamily="34" charset="0"/>
              </a:rPr>
              <a:t>a/ Tả lá cây :           </a:t>
            </a:r>
            <a:r>
              <a:rPr lang="en-US" altLang="en-US" sz="2400" b="1">
                <a:solidFill>
                  <a:srgbClr val="3333FF"/>
                </a:solidFill>
                <a:latin typeface="Times New Roman" pitchFamily="18" charset="0"/>
                <a:cs typeface="Arial" pitchFamily="34" charset="0"/>
              </a:rPr>
              <a:t>Lá bàng</a:t>
            </a:r>
          </a:p>
          <a:p>
            <a:pPr fontAlgn="base">
              <a:spcBef>
                <a:spcPct val="0"/>
              </a:spcBef>
              <a:spcAft>
                <a:spcPct val="0"/>
              </a:spcAft>
            </a:pPr>
            <a:r>
              <a:rPr lang="en-US" altLang="en-US" sz="2400" b="1">
                <a:solidFill>
                  <a:srgbClr val="663300"/>
                </a:solidFill>
                <a:latin typeface="Times New Roman" pitchFamily="18" charset="0"/>
                <a:cs typeface="Arial" pitchFamily="34"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tôi có thể nhìn cả ngày không chán. Năm nào tôi cũng chọn lấy mấy lá thật đẹp về phủ một lớp dầu mỏng, bày lên bàn viết. Bạn có biết nó gợi lên chất liệu gì không? Chất sơn mài.</a:t>
            </a:r>
          </a:p>
          <a:p>
            <a:pPr fontAlgn="base">
              <a:spcBef>
                <a:spcPct val="0"/>
              </a:spcBef>
              <a:spcAft>
                <a:spcPct val="0"/>
              </a:spcAft>
            </a:pPr>
            <a:r>
              <a:rPr lang="en-US" altLang="en-US" sz="2400" b="1">
                <a:solidFill>
                  <a:srgbClr val="663300"/>
                </a:solidFill>
                <a:latin typeface="Times New Roman" pitchFamily="18" charset="0"/>
                <a:cs typeface="Arial" pitchFamily="34" charset="0"/>
              </a:rPr>
              <a:t>            </a:t>
            </a:r>
            <a:r>
              <a:rPr lang="en-US" altLang="en-US" sz="2400" b="1" i="1">
                <a:solidFill>
                  <a:srgbClr val="663300"/>
                </a:solidFill>
                <a:latin typeface="Times New Roman" pitchFamily="18" charset="0"/>
                <a:cs typeface="Arial" pitchFamily="34" charset="0"/>
              </a:rPr>
              <a:t>Màu lục: Màu xanh sẫm pha vàng</a:t>
            </a:r>
            <a:endParaRPr lang="en-US" altLang="en-US" sz="2400">
              <a:solidFill>
                <a:srgbClr val="663300"/>
              </a:solidFill>
              <a:latin typeface="Times New Roman" pitchFamily="18" charset="0"/>
              <a:cs typeface="Arial" pitchFamily="34" charset="0"/>
            </a:endParaRPr>
          </a:p>
        </p:txBody>
      </p:sp>
      <p:sp>
        <p:nvSpPr>
          <p:cNvPr id="8196" name="Text Box 9"/>
          <p:cNvSpPr txBox="1">
            <a:spLocks noChangeArrowheads="1"/>
          </p:cNvSpPr>
          <p:nvPr/>
        </p:nvSpPr>
        <p:spPr bwMode="auto">
          <a:xfrm>
            <a:off x="6477000" y="1905003"/>
            <a:ext cx="243813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pic>
        <p:nvPicPr>
          <p:cNvPr id="12300" name="Picture 12" descr="Hình ảnh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1219200"/>
            <a:ext cx="3048000" cy="54102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13" descr="Hình ảnh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2" y="2514600"/>
            <a:ext cx="3124729" cy="41910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Hình ảnh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0" y="2590800"/>
            <a:ext cx="3070490" cy="39624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4" name="Picture 16" descr="2360411312_311b425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1" y="1219200"/>
            <a:ext cx="3025511" cy="54102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53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2301"/>
                                        </p:tgtEl>
                                        <p:attrNameLst>
                                          <p:attrName>style.visibility</p:attrName>
                                        </p:attrNameLst>
                                      </p:cBhvr>
                                      <p:to>
                                        <p:strVal val="visible"/>
                                      </p:to>
                                    </p:set>
                                    <p:animEffect transition="in" filter="box(in)">
                                      <p:cBhvr>
                                        <p:cTn id="18" dur="500"/>
                                        <p:tgtEl>
                                          <p:spTgt spid="123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nodeType="clickEffect">
                                  <p:stCondLst>
                                    <p:cond delay="0"/>
                                  </p:stCondLst>
                                  <p:childTnLst>
                                    <p:animEffect transition="out" filter="box(in)">
                                      <p:cBhvr>
                                        <p:cTn id="22" dur="500"/>
                                        <p:tgtEl>
                                          <p:spTgt spid="12301"/>
                                        </p:tgtEl>
                                      </p:cBhvr>
                                    </p:animEffect>
                                    <p:set>
                                      <p:cBhvr>
                                        <p:cTn id="23" dur="1" fill="hold">
                                          <p:stCondLst>
                                            <p:cond delay="499"/>
                                          </p:stCondLst>
                                        </p:cTn>
                                        <p:tgtEl>
                                          <p:spTgt spid="12301"/>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2300"/>
                                        </p:tgtEl>
                                        <p:attrNameLst>
                                          <p:attrName>style.visibility</p:attrName>
                                        </p:attrNameLst>
                                      </p:cBhvr>
                                      <p:to>
                                        <p:strVal val="visible"/>
                                      </p:to>
                                    </p:set>
                                    <p:animEffect transition="in" filter="box(in)">
                                      <p:cBhvr>
                                        <p:cTn id="28" dur="500"/>
                                        <p:tgtEl>
                                          <p:spTgt spid="123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12300"/>
                                        </p:tgtEl>
                                      </p:cBhvr>
                                    </p:animEffect>
                                    <p:set>
                                      <p:cBhvr>
                                        <p:cTn id="33" dur="1" fill="hold">
                                          <p:stCondLst>
                                            <p:cond delay="499"/>
                                          </p:stCondLst>
                                        </p:cTn>
                                        <p:tgtEl>
                                          <p:spTgt spid="1230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2303"/>
                                        </p:tgtEl>
                                        <p:attrNameLst>
                                          <p:attrName>style.visibility</p:attrName>
                                        </p:attrNameLst>
                                      </p:cBhvr>
                                      <p:to>
                                        <p:strVal val="visible"/>
                                      </p:to>
                                    </p:set>
                                    <p:animEffect transition="in" filter="box(in)">
                                      <p:cBhvr>
                                        <p:cTn id="38" dur="500"/>
                                        <p:tgtEl>
                                          <p:spTgt spid="123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12303"/>
                                        </p:tgtEl>
                                      </p:cBhvr>
                                    </p:animEffect>
                                    <p:set>
                                      <p:cBhvr>
                                        <p:cTn id="43" dur="1" fill="hold">
                                          <p:stCondLst>
                                            <p:cond delay="499"/>
                                          </p:stCondLst>
                                        </p:cTn>
                                        <p:tgtEl>
                                          <p:spTgt spid="1230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2304"/>
                                        </p:tgtEl>
                                        <p:attrNameLst>
                                          <p:attrName>style.visibility</p:attrName>
                                        </p:attrNameLst>
                                      </p:cBhvr>
                                      <p:to>
                                        <p:strVal val="visible"/>
                                      </p:to>
                                    </p:set>
                                    <p:animEffect transition="in" filter="box(in)">
                                      <p:cBhvr>
                                        <p:cTn id="48" dur="500"/>
                                        <p:tgtEl>
                                          <p:spTgt spid="1230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12304"/>
                                        </p:tgtEl>
                                      </p:cBhvr>
                                    </p:animEffect>
                                    <p:set>
                                      <p:cBhvr>
                                        <p:cTn id="53" dur="1" fill="hold">
                                          <p:stCondLst>
                                            <p:cond delay="499"/>
                                          </p:stCondLst>
                                        </p:cTn>
                                        <p:tgtEl>
                                          <p:spTgt spid="12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5486136" y="5791203"/>
            <a:ext cx="289586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endParaRPr lang="en-US" altLang="en-US" sz="2000" i="1">
              <a:solidFill>
                <a:srgbClr val="C0504D"/>
              </a:solidFill>
              <a:latin typeface=".VnArial" pitchFamily="34" charset="0"/>
              <a:cs typeface="Arial" pitchFamily="34" charset="0"/>
            </a:endParaRPr>
          </a:p>
        </p:txBody>
      </p:sp>
      <p:sp>
        <p:nvSpPr>
          <p:cNvPr id="14344" name="Text Box 8" descr="Parchment"/>
          <p:cNvSpPr txBox="1">
            <a:spLocks noChangeArrowheads="1"/>
          </p:cNvSpPr>
          <p:nvPr/>
        </p:nvSpPr>
        <p:spPr bwMode="auto">
          <a:xfrm>
            <a:off x="0" y="2"/>
            <a:ext cx="6286500" cy="7848302"/>
          </a:xfrm>
          <a:prstGeom prst="rect">
            <a:avLst/>
          </a:prstGeom>
          <a:blipFill dpi="0" rotWithShape="1">
            <a:blip r:embed="rId4"/>
            <a:srcRect/>
            <a:tile tx="0" ty="0" sx="100000" sy="100000" flip="none" algn="tl"/>
          </a:blipFill>
          <a:ln w="57150">
            <a:solidFill>
              <a:srgbClr val="3333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a:solidFill>
                  <a:srgbClr val="663300"/>
                </a:solidFill>
                <a:latin typeface="Times New Roman" pitchFamily="18" charset="0"/>
                <a:cs typeface="Arial" pitchFamily="34" charset="0"/>
              </a:rPr>
              <a:t>b/ Tả thân cây và gốc cây</a:t>
            </a:r>
          </a:p>
          <a:p>
            <a:pPr algn="ctr" fontAlgn="base">
              <a:spcBef>
                <a:spcPct val="0"/>
              </a:spcBef>
              <a:spcAft>
                <a:spcPct val="0"/>
              </a:spcAft>
            </a:pPr>
            <a:r>
              <a:rPr lang="en-US" altLang="en-US" sz="2400" b="1">
                <a:solidFill>
                  <a:srgbClr val="FF0000"/>
                </a:solidFill>
                <a:latin typeface="Times New Roman" pitchFamily="18" charset="0"/>
                <a:cs typeface="Arial" pitchFamily="34" charset="0"/>
              </a:rPr>
              <a:t>Cây sồi già</a:t>
            </a:r>
          </a:p>
          <a:p>
            <a:pPr fontAlgn="base">
              <a:spcBef>
                <a:spcPct val="0"/>
              </a:spcBef>
              <a:spcAft>
                <a:spcPct val="0"/>
              </a:spcAft>
            </a:pPr>
            <a:r>
              <a:rPr lang="en-US" altLang="en-US" sz="2400">
                <a:solidFill>
                  <a:srgbClr val="663300"/>
                </a:solidFill>
                <a:latin typeface="Times New Roman" pitchFamily="18" charset="0"/>
                <a:cs typeface="Arial" pitchFamily="34" charset="0"/>
              </a:rPr>
              <a:t>     </a:t>
            </a:r>
            <a:r>
              <a:rPr lang="en-US" altLang="en-US" sz="2400" b="1">
                <a:solidFill>
                  <a:srgbClr val="663300"/>
                </a:solidFill>
                <a:latin typeface="Times New Roman" pitchFamily="18" charset="0"/>
                <a:cs typeface="Arial" pitchFamily="34" charset="0"/>
              </a:rPr>
              <a:t>Bên vệ đường, sừng sững một cây sồi. Đó là một cây sồi lớn, hai người ôm không xuể, có những cành có lẽ phải gãy từ lâu, vỏ cây nứt nẻ đầy vết sẹo. Với những cánh tay to xù xì không cân đối, với những ngón tay quều quào xoè rộng, nó như một con quái vật già nua cau có và khinh khỉnh đứng giữa đám bạch dương tươi cười.</a:t>
            </a:r>
          </a:p>
          <a:p>
            <a:pPr fontAlgn="base">
              <a:spcBef>
                <a:spcPct val="0"/>
              </a:spcBef>
              <a:spcAft>
                <a:spcPct val="0"/>
              </a:spcAft>
            </a:pPr>
            <a:r>
              <a:rPr lang="en-US" altLang="en-US" sz="2400" b="1">
                <a:solidFill>
                  <a:srgbClr val="663300"/>
                </a:solidFill>
                <a:latin typeface="Times New Roman" pitchFamily="18" charset="0"/>
                <a:cs typeface="Arial" pitchFamily="34" charset="0"/>
              </a:rPr>
              <a:t>     Bấy giờ đã là đầu tháng sáu. Mới sau có một tháng, cây sồi già đã thay đổi hẳn, toả rộng thành vòm lá xum xuê xanh tốt thẫm màu, đang say sưa ngây ngất, khẽ đung đưa trong nắng chiều. Không còn thấy những ngón tay co quắp, những vết sẹo và vẻ ngờ vực, buồn rầu trước kia. Xuyên qua lớp vỏ cứng già hàng thế kỉ, những khóm lá non xanh tươi đã đâm thẳng ra ngoài. Thật khó lòng tin được chính cây sồi già cằn cỗi kia đã sinh ra chùm lá non xanh mơn mởn ấy.</a:t>
            </a:r>
          </a:p>
        </p:txBody>
      </p:sp>
      <p:pic>
        <p:nvPicPr>
          <p:cNvPr id="14347" name="Picture 11" descr="1caysoigi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0" y="533400"/>
            <a:ext cx="2667000" cy="2547938"/>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4351" name="Picture 15" descr="cay s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262" y="457200"/>
            <a:ext cx="2784739" cy="51054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4352" name="Picture 16" descr="Cay soi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0" y="152400"/>
            <a:ext cx="2794000" cy="47244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4887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351"/>
                                        </p:tgtEl>
                                        <p:attrNameLst>
                                          <p:attrName>style.visibility</p:attrName>
                                        </p:attrNameLst>
                                      </p:cBhvr>
                                      <p:to>
                                        <p:strVal val="visible"/>
                                      </p:to>
                                    </p:set>
                                    <p:animEffect transition="in" filter="box(in)">
                                      <p:cBhvr>
                                        <p:cTn id="12" dur="500"/>
                                        <p:tgtEl>
                                          <p:spTgt spid="143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14351"/>
                                        </p:tgtEl>
                                      </p:cBhvr>
                                    </p:animEffect>
                                    <p:set>
                                      <p:cBhvr>
                                        <p:cTn id="17" dur="1" fill="hold">
                                          <p:stCondLst>
                                            <p:cond delay="499"/>
                                          </p:stCondLst>
                                        </p:cTn>
                                        <p:tgtEl>
                                          <p:spTgt spid="1435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box(in)">
                                      <p:cBhvr>
                                        <p:cTn id="22" dur="500"/>
                                        <p:tgtEl>
                                          <p:spTgt spid="143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14347"/>
                                        </p:tgtEl>
                                      </p:cBhvr>
                                    </p:animEffect>
                                    <p:set>
                                      <p:cBhvr>
                                        <p:cTn id="27" dur="1" fill="hold">
                                          <p:stCondLst>
                                            <p:cond delay="499"/>
                                          </p:stCondLst>
                                        </p:cTn>
                                        <p:tgtEl>
                                          <p:spTgt spid="1434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4352"/>
                                        </p:tgtEl>
                                        <p:attrNameLst>
                                          <p:attrName>style.visibility</p:attrName>
                                        </p:attrNameLst>
                                      </p:cBhvr>
                                      <p:to>
                                        <p:strVal val="visible"/>
                                      </p:to>
                                    </p:set>
                                    <p:animEffect transition="in" filter="box(in)">
                                      <p:cBhvr>
                                        <p:cTn id="32" dur="500"/>
                                        <p:tgtEl>
                                          <p:spTgt spid="143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nodeType="clickEffect">
                                  <p:stCondLst>
                                    <p:cond delay="0"/>
                                  </p:stCondLst>
                                  <p:childTnLst>
                                    <p:animEffect transition="out" filter="box(in)">
                                      <p:cBhvr>
                                        <p:cTn id="36" dur="500"/>
                                        <p:tgtEl>
                                          <p:spTgt spid="14352"/>
                                        </p:tgtEl>
                                      </p:cBhvr>
                                    </p:animEffect>
                                    <p:set>
                                      <p:cBhvr>
                                        <p:cTn id="37" dur="1" fill="hold">
                                          <p:stCondLst>
                                            <p:cond delay="499"/>
                                          </p:stCondLst>
                                        </p:cTn>
                                        <p:tgtEl>
                                          <p:spTgt spid="143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953000" y="5715003"/>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endParaRPr lang="en-US" altLang="en-US" sz="2000" i="1">
              <a:solidFill>
                <a:srgbClr val="C0504D"/>
              </a:solidFill>
              <a:latin typeface=".VnArial" pitchFamily="34" charset="0"/>
              <a:cs typeface="Arial" pitchFamily="34" charset="0"/>
            </a:endParaRPr>
          </a:p>
        </p:txBody>
      </p:sp>
      <p:sp>
        <p:nvSpPr>
          <p:cNvPr id="12291" name="Rectangle 6"/>
          <p:cNvSpPr>
            <a:spLocks noChangeArrowheads="1"/>
          </p:cNvSpPr>
          <p:nvPr/>
        </p:nvSpPr>
        <p:spPr bwMode="auto">
          <a:xfrm>
            <a:off x="228866" y="1"/>
            <a:ext cx="8686271" cy="1615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400" b="1" u="sng">
                <a:solidFill>
                  <a:srgbClr val="FF0066"/>
                </a:solidFill>
                <a:latin typeface="Times New Roman" pitchFamily="18" charset="0"/>
                <a:cs typeface="Arial" pitchFamily="34" charset="0"/>
              </a:rPr>
              <a:t>Bài </a:t>
            </a:r>
            <a:r>
              <a:rPr lang="en-US" altLang="en-US" sz="2200" b="1" u="sng">
                <a:solidFill>
                  <a:srgbClr val="FF0066"/>
                </a:solidFill>
                <a:latin typeface="Times New Roman" pitchFamily="18" charset="0"/>
                <a:cs typeface="Arial" pitchFamily="34" charset="0"/>
              </a:rPr>
              <a:t>1</a:t>
            </a:r>
            <a:r>
              <a:rPr lang="en-US" altLang="en-US" sz="2200" b="1">
                <a:solidFill>
                  <a:srgbClr val="FF0066"/>
                </a:solidFill>
                <a:latin typeface="Times New Roman" pitchFamily="18" charset="0"/>
                <a:cs typeface="Arial" pitchFamily="34" charset="0"/>
              </a:rPr>
              <a:t> : C</a:t>
            </a:r>
            <a:r>
              <a:rPr lang="en-US" altLang="en-US" sz="2200" b="1">
                <a:solidFill>
                  <a:srgbClr val="CC0066"/>
                </a:solidFill>
                <a:latin typeface="Times New Roman" pitchFamily="18" charset="0"/>
                <a:cs typeface="Arial" pitchFamily="34" charset="0"/>
              </a:rPr>
              <a:t>ách tả của tác giả trong mỗi đoạn văn có gì đáng chú ý? (</a:t>
            </a:r>
            <a:r>
              <a:rPr lang="en-US" altLang="en-US" sz="2000" b="1" i="1">
                <a:solidFill>
                  <a:srgbClr val="0000FF"/>
                </a:solidFill>
                <a:latin typeface="Times New Roman" pitchFamily="18" charset="0"/>
                <a:cs typeface="Arial" pitchFamily="34" charset="0"/>
              </a:rPr>
              <a:t>tác giả tả bộ phận nào của cây, tả theo trình tự nào, tìm hình ảnh so sánh và nhân hóa</a:t>
            </a:r>
            <a:r>
              <a:rPr lang="en-US" altLang="en-US" sz="2200" b="1">
                <a:solidFill>
                  <a:srgbClr val="0000FF"/>
                </a:solidFill>
                <a:latin typeface="Times New Roman" pitchFamily="18" charset="0"/>
                <a:cs typeface="Arial" pitchFamily="34" charset="0"/>
              </a:rPr>
              <a:t>?)</a:t>
            </a:r>
          </a:p>
          <a:p>
            <a:pPr fontAlgn="base">
              <a:spcBef>
                <a:spcPct val="50000"/>
              </a:spcBef>
              <a:spcAft>
                <a:spcPct val="0"/>
              </a:spcAft>
            </a:pPr>
            <a:endParaRPr lang="en-US" altLang="en-US" sz="2200" b="1">
              <a:solidFill>
                <a:srgbClr val="0000FF"/>
              </a:solidFill>
              <a:latin typeface="Times New Roman" pitchFamily="18" charset="0"/>
              <a:cs typeface="Arial" pitchFamily="34" charset="0"/>
            </a:endParaRPr>
          </a:p>
        </p:txBody>
      </p:sp>
      <p:sp>
        <p:nvSpPr>
          <p:cNvPr id="12292" name="Rectangle 7"/>
          <p:cNvSpPr>
            <a:spLocks noChangeArrowheads="1"/>
          </p:cNvSpPr>
          <p:nvPr/>
        </p:nvSpPr>
        <p:spPr bwMode="auto">
          <a:xfrm>
            <a:off x="1" y="914402"/>
            <a:ext cx="3733271"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2000" b="1">
                <a:solidFill>
                  <a:srgbClr val="FF0000"/>
                </a:solidFill>
                <a:latin typeface="Times New Roman" pitchFamily="18" charset="0"/>
                <a:cs typeface="Arial" pitchFamily="34" charset="0"/>
              </a:rPr>
              <a:t>Lá bàng</a:t>
            </a:r>
          </a:p>
          <a:p>
            <a:pPr fontAlgn="base">
              <a:spcBef>
                <a:spcPct val="0"/>
              </a:spcBef>
              <a:spcAft>
                <a:spcPct val="0"/>
              </a:spcAft>
            </a:pPr>
            <a:r>
              <a:rPr lang="en-US" altLang="en-US" sz="2000" b="1">
                <a:solidFill>
                  <a:prstClr val="black"/>
                </a:solidFill>
                <a:latin typeface="Times New Roman" pitchFamily="18" charset="0"/>
                <a:cs typeface="Arial" pitchFamily="34" charset="0"/>
              </a:rPr>
              <a:t>    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tôi có thể nhìn cả ngày không chán. Năm nào tôi cũng chọn lấy mấy lá thật đẹp về phủ một lớp dầu mỏng, bày lên bàn viết. Bạn có biết nó gợi lên chất liệu gì không? Chất sơn mài.</a:t>
            </a:r>
          </a:p>
          <a:p>
            <a:pPr fontAlgn="base">
              <a:spcBef>
                <a:spcPct val="0"/>
              </a:spcBef>
              <a:spcAft>
                <a:spcPct val="0"/>
              </a:spcAft>
            </a:pPr>
            <a:endParaRPr lang="en-US" altLang="en-US" sz="2000" b="1">
              <a:solidFill>
                <a:prstClr val="black"/>
              </a:solidFill>
              <a:latin typeface="Times New Roman" pitchFamily="18" charset="0"/>
              <a:cs typeface="Arial" pitchFamily="34" charset="0"/>
            </a:endParaRPr>
          </a:p>
          <a:p>
            <a:pPr fontAlgn="base">
              <a:spcBef>
                <a:spcPct val="0"/>
              </a:spcBef>
              <a:spcAft>
                <a:spcPct val="0"/>
              </a:spcAft>
            </a:pPr>
            <a:r>
              <a:rPr lang="en-US" altLang="en-US" sz="2000" b="1">
                <a:solidFill>
                  <a:prstClr val="black"/>
                </a:solidFill>
                <a:latin typeface="Times New Roman" pitchFamily="18" charset="0"/>
                <a:cs typeface="Arial" pitchFamily="34" charset="0"/>
              </a:rPr>
              <a:t>    </a:t>
            </a:r>
          </a:p>
        </p:txBody>
      </p:sp>
      <p:sp>
        <p:nvSpPr>
          <p:cNvPr id="12293" name="Rectangle 8"/>
          <p:cNvSpPr>
            <a:spLocks noChangeArrowheads="1"/>
          </p:cNvSpPr>
          <p:nvPr/>
        </p:nvSpPr>
        <p:spPr bwMode="auto">
          <a:xfrm>
            <a:off x="3733272" y="685800"/>
            <a:ext cx="5410729"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2000" b="1">
                <a:solidFill>
                  <a:srgbClr val="FF0000"/>
                </a:solidFill>
                <a:latin typeface="Times New Roman" pitchFamily="18" charset="0"/>
                <a:cs typeface="Arial" pitchFamily="34" charset="0"/>
              </a:rPr>
              <a:t>Cây sồi già</a:t>
            </a:r>
          </a:p>
          <a:p>
            <a:pPr fontAlgn="base">
              <a:spcBef>
                <a:spcPct val="0"/>
              </a:spcBef>
              <a:spcAft>
                <a:spcPct val="0"/>
              </a:spcAft>
            </a:pPr>
            <a:r>
              <a:rPr lang="en-US" altLang="en-US" sz="2000">
                <a:solidFill>
                  <a:srgbClr val="9900CC"/>
                </a:solidFill>
                <a:latin typeface="Times New Roman" pitchFamily="18" charset="0"/>
                <a:cs typeface="Arial" pitchFamily="34" charset="0"/>
              </a:rPr>
              <a:t>     </a:t>
            </a:r>
            <a:r>
              <a:rPr lang="en-US" altLang="en-US" sz="2000" b="1">
                <a:solidFill>
                  <a:srgbClr val="9900CC"/>
                </a:solidFill>
                <a:latin typeface="Times New Roman" pitchFamily="18" charset="0"/>
                <a:cs typeface="Arial" pitchFamily="34" charset="0"/>
              </a:rPr>
              <a:t>Bên vệ đường, sừng sững một cây sồi. Đó là một cây sồi lớn, hai người ôm không xuể, có những cành có lẽ phải gãy từ lâu, vỏ cây nứt nẻ đầy vết sẹo. Với những cánh tay to xù xì không cân đối, với những ngón tay quều quào xoè rộng, nó như một con quái vật già nua cau có và khinh khỉnh đứng giữa đám bạch dương tươi cười.</a:t>
            </a:r>
          </a:p>
          <a:p>
            <a:pPr fontAlgn="base">
              <a:spcBef>
                <a:spcPct val="0"/>
              </a:spcBef>
              <a:spcAft>
                <a:spcPct val="0"/>
              </a:spcAft>
            </a:pPr>
            <a:r>
              <a:rPr lang="en-US" altLang="en-US" sz="2000" b="1">
                <a:solidFill>
                  <a:srgbClr val="9900CC"/>
                </a:solidFill>
                <a:latin typeface="Times New Roman" pitchFamily="18" charset="0"/>
                <a:cs typeface="Arial" pitchFamily="34" charset="0"/>
              </a:rPr>
              <a:t>     Bấy giờ đã là đầu tháng sáu. Mới sau có một tháng, cây sồi già đã thay đổi hẳn, toả rộng thành vòm lá xum xuê xanh tốt thẫm màu, đang say sưa ngây ngất, khẽ đung đưa trong nắng chiều. Không còn thấy những ngón tay co quắp, những vết sẹo và vẻ ngờ vực, buồn rầu trước kia. Xuyên qua lớp vỏ cứng già hàng thế kỉ, những khóm lá non xanh tươi đã đâm thẳng ra ngoài. Thật khó lòng tin được chính cây sồi già cằn cỗi kia đã sinh ra chùm lá non xanh mơn mởn ấy.</a:t>
            </a:r>
          </a:p>
        </p:txBody>
      </p:sp>
      <p:sp>
        <p:nvSpPr>
          <p:cNvPr id="12294" name="Line 20"/>
          <p:cNvSpPr>
            <a:spLocks noChangeShapeType="1"/>
          </p:cNvSpPr>
          <p:nvPr/>
        </p:nvSpPr>
        <p:spPr bwMode="auto">
          <a:xfrm>
            <a:off x="3657865" y="1066800"/>
            <a:ext cx="0" cy="57912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prstClr val="black"/>
              </a:solidFill>
              <a:latin typeface="Arial" pitchFamily="34" charset="0"/>
              <a:cs typeface="Arial" pitchFamily="34" charset="0"/>
            </a:endParaRPr>
          </a:p>
        </p:txBody>
      </p:sp>
      <p:sp>
        <p:nvSpPr>
          <p:cNvPr id="43029" name="Line 21"/>
          <p:cNvSpPr>
            <a:spLocks noChangeShapeType="1"/>
          </p:cNvSpPr>
          <p:nvPr/>
        </p:nvSpPr>
        <p:spPr bwMode="auto">
          <a:xfrm>
            <a:off x="1295136" y="381000"/>
            <a:ext cx="2133864"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prstClr val="black"/>
              </a:solidFill>
              <a:latin typeface="Arial" pitchFamily="34" charset="0"/>
              <a:cs typeface="Arial" pitchFamily="34" charset="0"/>
            </a:endParaRPr>
          </a:p>
        </p:txBody>
      </p:sp>
      <p:sp>
        <p:nvSpPr>
          <p:cNvPr id="43030" name="Line 22"/>
          <p:cNvSpPr>
            <a:spLocks noChangeShapeType="1"/>
          </p:cNvSpPr>
          <p:nvPr/>
        </p:nvSpPr>
        <p:spPr bwMode="auto">
          <a:xfrm>
            <a:off x="6019272" y="381000"/>
            <a:ext cx="1981729"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909119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plus(in)">
                                      <p:cBhvr>
                                        <p:cTn id="10" dur="2000"/>
                                        <p:tgtEl>
                                          <p:spTgt spid="4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oa Văn Học Xanh Psd Lớp Quảng Cáo Nền Hoa Văn Học Nền Xanh Đơ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i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592263"/>
            <a:ext cx="170973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54072" y="73472"/>
            <a:ext cx="7543802" cy="1219200"/>
          </a:xfrm>
        </p:spPr>
        <p:txBody>
          <a:bodyPr/>
          <a:lstStyle/>
          <a:p>
            <a:pPr algn="ctr" fontAlgn="auto">
              <a:spcAft>
                <a:spcPts val="0"/>
              </a:spcAft>
              <a:defRPr/>
            </a:pPr>
            <a:r>
              <a:rPr lang="en-US" dirty="0" smtClean="0">
                <a:solidFill>
                  <a:srgbClr val="FF0000"/>
                </a:solidFill>
                <a:latin typeface="Times New Roman" panose="02020603050405020304" pitchFamily="18" charset="0"/>
                <a:cs typeface="Times New Roman" panose="02020603050405020304" pitchFamily="18" charset="0"/>
              </a:rPr>
              <a:t>NHỮNG ĐIỀU CẦN LƯU Ý</a:t>
            </a:r>
            <a:endParaRPr dirty="0">
              <a:solidFill>
                <a:srgbClr val="FF0000"/>
              </a:solidFill>
              <a:latin typeface="Times New Roman" panose="02020603050405020304" pitchFamily="18" charset="0"/>
              <a:cs typeface="Times New Roman" panose="02020603050405020304" pitchFamily="18" charset="0"/>
            </a:endParaRPr>
          </a:p>
        </p:txBody>
      </p:sp>
      <p:sp>
        <p:nvSpPr>
          <p:cNvPr id="7" name="AutoShape 43"/>
          <p:cNvSpPr>
            <a:spLocks noChangeArrowheads="1"/>
          </p:cNvSpPr>
          <p:nvPr/>
        </p:nvSpPr>
        <p:spPr bwMode="gray">
          <a:xfrm>
            <a:off x="2092325" y="5727700"/>
            <a:ext cx="5275263"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006600"/>
                </a:solidFill>
                <a:latin typeface="Times New Roman" pitchFamily="18" charset="0"/>
                <a:cs typeface="Times New Roman" pitchFamily="18" charset="0"/>
              </a:rPr>
              <a:t>Thực hành yêu cầu của giáo viên.</a:t>
            </a:r>
          </a:p>
        </p:txBody>
      </p:sp>
      <p:sp>
        <p:nvSpPr>
          <p:cNvPr id="8" name="AutoShape 44"/>
          <p:cNvSpPr>
            <a:spLocks noChangeArrowheads="1"/>
          </p:cNvSpPr>
          <p:nvPr/>
        </p:nvSpPr>
        <p:spPr bwMode="gray">
          <a:xfrm>
            <a:off x="2962275" y="4430713"/>
            <a:ext cx="4111625"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006600"/>
                </a:solidFill>
                <a:latin typeface="Times New Roman" pitchFamily="18" charset="0"/>
                <a:cs typeface="Times New Roman" pitchFamily="18" charset="0"/>
              </a:rPr>
              <a:t>Tập trung lắng nghe.</a:t>
            </a:r>
          </a:p>
        </p:txBody>
      </p:sp>
      <p:sp>
        <p:nvSpPr>
          <p:cNvPr id="9" name="AutoShape 45"/>
          <p:cNvSpPr>
            <a:spLocks noChangeArrowheads="1"/>
          </p:cNvSpPr>
          <p:nvPr/>
        </p:nvSpPr>
        <p:spPr bwMode="gray">
          <a:xfrm>
            <a:off x="3022600" y="3044825"/>
            <a:ext cx="4122738"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006600"/>
                </a:solidFill>
                <a:latin typeface="Times New Roman" pitchFamily="18" charset="0"/>
                <a:cs typeface="Times New Roman" pitchFamily="18" charset="0"/>
              </a:rPr>
              <a:t>Ngồi học ngay ngắn ở nơi có đủ ánh sáng.</a:t>
            </a:r>
          </a:p>
        </p:txBody>
      </p:sp>
      <p:sp>
        <p:nvSpPr>
          <p:cNvPr id="10" name="AutoShape 46"/>
          <p:cNvSpPr>
            <a:spLocks noChangeArrowheads="1"/>
          </p:cNvSpPr>
          <p:nvPr/>
        </p:nvSpPr>
        <p:spPr bwMode="gray">
          <a:xfrm>
            <a:off x="2363788" y="1712913"/>
            <a:ext cx="5934075"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006600"/>
                </a:solidFill>
                <a:latin typeface="Times New Roman" pitchFamily="18" charset="0"/>
                <a:cs typeface="Times New Roman" pitchFamily="18" charset="0"/>
              </a:rPr>
              <a:t>Chuẩn bị đầy đủ sách giáo khoa.</a:t>
            </a:r>
          </a:p>
        </p:txBody>
      </p:sp>
      <p:pic>
        <p:nvPicPr>
          <p:cNvPr id="53257" name="Picture 3" descr="i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1582738"/>
            <a:ext cx="1709737"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
          <p:cNvSpPr>
            <a:spLocks/>
          </p:cNvSpPr>
          <p:nvPr/>
        </p:nvSpPr>
        <p:spPr bwMode="gray">
          <a:xfrm>
            <a:off x="1446213" y="1600200"/>
            <a:ext cx="1208087"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1" name="Freeform 5"/>
          <p:cNvSpPr>
            <a:spLocks/>
          </p:cNvSpPr>
          <p:nvPr/>
        </p:nvSpPr>
        <p:spPr bwMode="gray">
          <a:xfrm>
            <a:off x="1449388" y="4637088"/>
            <a:ext cx="1198562" cy="1484312"/>
          </a:xfrm>
          <a:custGeom>
            <a:avLst/>
            <a:gdLst/>
            <a:ahLst/>
            <a:cxnLst>
              <a:cxn ang="0">
                <a:pos x="0" y="228"/>
              </a:cxn>
              <a:cxn ang="0">
                <a:pos x="4" y="1018"/>
              </a:cxn>
              <a:cxn ang="0">
                <a:pos x="1110" y="559"/>
              </a:cxn>
              <a:cxn ang="0">
                <a:pos x="552" y="0"/>
              </a:cxn>
              <a:cxn ang="0">
                <a:pos x="0" y="228"/>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2" name="Freeform 6"/>
          <p:cNvSpPr>
            <a:spLocks/>
          </p:cNvSpPr>
          <p:nvPr/>
        </p:nvSpPr>
        <p:spPr bwMode="gray">
          <a:xfrm>
            <a:off x="2043113" y="2274888"/>
            <a:ext cx="1098550"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3" name="Text Box 7"/>
          <p:cNvSpPr txBox="1">
            <a:spLocks noChangeArrowheads="1"/>
          </p:cNvSpPr>
          <p:nvPr/>
        </p:nvSpPr>
        <p:spPr bwMode="gray">
          <a:xfrm>
            <a:off x="1717675" y="2011363"/>
            <a:ext cx="611188" cy="862012"/>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a:solidFill>
                  <a:srgbClr val="FEFEFE"/>
                </a:solidFill>
                <a:latin typeface="Arial Black" pitchFamily="34" charset="0"/>
                <a:cs typeface="Arial" pitchFamily="34" charset="0"/>
              </a:rPr>
              <a:t>1</a:t>
            </a:r>
          </a:p>
        </p:txBody>
      </p:sp>
      <p:sp>
        <p:nvSpPr>
          <p:cNvPr id="54" name="Text Box 8"/>
          <p:cNvSpPr txBox="1">
            <a:spLocks noChangeArrowheads="1"/>
          </p:cNvSpPr>
          <p:nvPr/>
        </p:nvSpPr>
        <p:spPr bwMode="gray">
          <a:xfrm>
            <a:off x="1622425" y="4970463"/>
            <a:ext cx="611188" cy="862012"/>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dirty="0">
                <a:solidFill>
                  <a:srgbClr val="FEFEFE"/>
                </a:solidFill>
                <a:latin typeface="Arial Black" pitchFamily="34" charset="0"/>
                <a:cs typeface="Arial" pitchFamily="34" charset="0"/>
              </a:rPr>
              <a:t>4</a:t>
            </a:r>
          </a:p>
        </p:txBody>
      </p:sp>
      <p:sp>
        <p:nvSpPr>
          <p:cNvPr id="55" name="Line 27"/>
          <p:cNvSpPr>
            <a:spLocks noChangeShapeType="1"/>
          </p:cNvSpPr>
          <p:nvPr/>
        </p:nvSpPr>
        <p:spPr bwMode="black">
          <a:xfrm>
            <a:off x="3022600" y="2665413"/>
            <a:ext cx="3006725" cy="0"/>
          </a:xfrm>
          <a:prstGeom prst="line">
            <a:avLst/>
          </a:prstGeom>
          <a:noFill/>
          <a:ln w="9525">
            <a:solidFill>
              <a:srgbClr val="080808"/>
            </a:solidFill>
            <a:prstDash val="dash"/>
            <a:round/>
            <a:headEnd/>
            <a:tailEnd/>
          </a:ln>
          <a:effectLst/>
        </p:spPr>
        <p:txBody>
          <a:bodyPr wrap="none" anchor="ctr"/>
          <a:lstStyle/>
          <a:p>
            <a:pPr>
              <a:defRPr/>
            </a:pPr>
            <a:endParaRPr lang="en-US">
              <a:solidFill>
                <a:prstClr val="black"/>
              </a:solidFill>
              <a:cs typeface="Arial" pitchFamily="34" charset="0"/>
            </a:endParaRPr>
          </a:p>
        </p:txBody>
      </p:sp>
      <p:sp>
        <p:nvSpPr>
          <p:cNvPr id="56" name="Line 28"/>
          <p:cNvSpPr>
            <a:spLocks noChangeShapeType="1"/>
          </p:cNvSpPr>
          <p:nvPr/>
        </p:nvSpPr>
        <p:spPr bwMode="black">
          <a:xfrm>
            <a:off x="3148013" y="3970338"/>
            <a:ext cx="3006725" cy="0"/>
          </a:xfrm>
          <a:prstGeom prst="line">
            <a:avLst/>
          </a:prstGeom>
          <a:noFill/>
          <a:ln w="9525">
            <a:solidFill>
              <a:srgbClr val="080808"/>
            </a:solidFill>
            <a:prstDash val="dash"/>
            <a:round/>
            <a:headEnd/>
            <a:tailEnd/>
          </a:ln>
          <a:effectLst/>
        </p:spPr>
        <p:txBody>
          <a:bodyPr wrap="none" anchor="ctr"/>
          <a:lstStyle/>
          <a:p>
            <a:pPr>
              <a:defRPr/>
            </a:pPr>
            <a:endParaRPr lang="en-US">
              <a:solidFill>
                <a:prstClr val="black"/>
              </a:solidFill>
              <a:cs typeface="Arial" pitchFamily="34" charset="0"/>
            </a:endParaRPr>
          </a:p>
        </p:txBody>
      </p:sp>
      <p:sp>
        <p:nvSpPr>
          <p:cNvPr id="57" name="Freeform 29"/>
          <p:cNvSpPr>
            <a:spLocks/>
          </p:cNvSpPr>
          <p:nvPr/>
        </p:nvSpPr>
        <p:spPr bwMode="gray">
          <a:xfrm>
            <a:off x="2044700" y="3841750"/>
            <a:ext cx="1096963"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8" name="Text Box 30"/>
          <p:cNvSpPr txBox="1">
            <a:spLocks noChangeArrowheads="1"/>
          </p:cNvSpPr>
          <p:nvPr/>
        </p:nvSpPr>
        <p:spPr bwMode="gray">
          <a:xfrm>
            <a:off x="2333625" y="2827338"/>
            <a:ext cx="612775" cy="862012"/>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a:solidFill>
                  <a:srgbClr val="FEFEFE"/>
                </a:solidFill>
                <a:latin typeface="Arial Black" pitchFamily="34" charset="0"/>
                <a:cs typeface="Arial" pitchFamily="34" charset="0"/>
              </a:rPr>
              <a:t>2</a:t>
            </a:r>
          </a:p>
        </p:txBody>
      </p:sp>
      <p:sp>
        <p:nvSpPr>
          <p:cNvPr id="59" name="Text Box 31"/>
          <p:cNvSpPr txBox="1">
            <a:spLocks noChangeArrowheads="1"/>
          </p:cNvSpPr>
          <p:nvPr/>
        </p:nvSpPr>
        <p:spPr bwMode="gray">
          <a:xfrm>
            <a:off x="2286000" y="4105275"/>
            <a:ext cx="612775" cy="862013"/>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a:solidFill>
                  <a:srgbClr val="FEFEFE"/>
                </a:solidFill>
                <a:latin typeface="Arial Black" pitchFamily="34" charset="0"/>
                <a:cs typeface="Arial" pitchFamily="34" charset="0"/>
              </a:rPr>
              <a:t>3</a:t>
            </a:r>
          </a:p>
        </p:txBody>
      </p:sp>
      <p:sp>
        <p:nvSpPr>
          <p:cNvPr id="60" name="Line 32"/>
          <p:cNvSpPr>
            <a:spLocks noChangeShapeType="1"/>
          </p:cNvSpPr>
          <p:nvPr/>
        </p:nvSpPr>
        <p:spPr bwMode="black">
          <a:xfrm>
            <a:off x="2735263" y="5437188"/>
            <a:ext cx="3005137" cy="0"/>
          </a:xfrm>
          <a:prstGeom prst="line">
            <a:avLst/>
          </a:prstGeom>
          <a:noFill/>
          <a:ln w="9525">
            <a:solidFill>
              <a:srgbClr val="080808"/>
            </a:solidFill>
            <a:prstDash val="dash"/>
            <a:round/>
            <a:headEnd/>
            <a:tailEnd/>
          </a:ln>
          <a:effectLst/>
        </p:spPr>
        <p:txBody>
          <a:bodyPr wrap="none" anchor="ctr"/>
          <a:lstStyle/>
          <a:p>
            <a:pPr>
              <a:defRPr/>
            </a:pPr>
            <a:endParaRPr lang="en-US">
              <a:solidFill>
                <a:prstClr val="black"/>
              </a:solidFill>
              <a:cs typeface="Arial" pitchFamily="34" charset="0"/>
            </a:endParaRPr>
          </a:p>
        </p:txBody>
      </p:sp>
      <p:grpSp>
        <p:nvGrpSpPr>
          <p:cNvPr id="53269" name="Group 34"/>
          <p:cNvGrpSpPr>
            <a:grpSpLocks/>
          </p:cNvGrpSpPr>
          <p:nvPr/>
        </p:nvGrpSpPr>
        <p:grpSpPr bwMode="auto">
          <a:xfrm rot="19378231" flipV="1">
            <a:off x="1787525" y="4895850"/>
            <a:ext cx="1550988" cy="412750"/>
            <a:chOff x="1565" y="2568"/>
            <a:chExt cx="1118" cy="279"/>
          </a:xfrm>
        </p:grpSpPr>
        <p:sp>
          <p:nvSpPr>
            <p:cNvPr id="62" name="AutoShape 35"/>
            <p:cNvSpPr>
              <a:spLocks noChangeArrowheads="1"/>
            </p:cNvSpPr>
            <p:nvPr/>
          </p:nvSpPr>
          <p:spPr bwMode="white">
            <a:xfrm rot="5263130">
              <a:off x="1860"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pPr>
                <a:defRPr/>
              </a:pPr>
              <a:endParaRPr lang="en-US">
                <a:solidFill>
                  <a:prstClr val="black"/>
                </a:solidFill>
                <a:cs typeface="Arial" pitchFamily="34" charset="0"/>
              </a:endParaRPr>
            </a:p>
          </p:txBody>
        </p:sp>
        <p:sp>
          <p:nvSpPr>
            <p:cNvPr id="63" name="AutoShape 36"/>
            <p:cNvSpPr>
              <a:spLocks noChangeArrowheads="1"/>
            </p:cNvSpPr>
            <p:nvPr/>
          </p:nvSpPr>
          <p:spPr bwMode="white">
            <a:xfrm rot="6078281">
              <a:off x="1997" y="2275"/>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pPr>
                <a:defRPr/>
              </a:pPr>
              <a:endParaRPr lang="en-US">
                <a:solidFill>
                  <a:prstClr val="black"/>
                </a:solidFill>
                <a:cs typeface="Arial" pitchFamily="34" charset="0"/>
              </a:endParaRPr>
            </a:p>
          </p:txBody>
        </p:sp>
        <p:sp>
          <p:nvSpPr>
            <p:cNvPr id="64" name="AutoShape 37"/>
            <p:cNvSpPr>
              <a:spLocks noChangeArrowheads="1"/>
            </p:cNvSpPr>
            <p:nvPr/>
          </p:nvSpPr>
          <p:spPr bwMode="white">
            <a:xfrm rot="6373927">
              <a:off x="2071" y="2296"/>
              <a:ext cx="226" cy="816"/>
            </a:xfrm>
            <a:prstGeom prst="moon">
              <a:avLst>
                <a:gd name="adj" fmla="val 49773"/>
              </a:avLst>
            </a:prstGeom>
            <a:solidFill>
              <a:srgbClr val="FFFFFF">
                <a:alpha val="6000"/>
              </a:srgbClr>
            </a:solidFill>
            <a:ln w="9525">
              <a:noFill/>
              <a:miter lim="800000"/>
              <a:headEnd/>
              <a:tailEnd/>
            </a:ln>
            <a:effectLst/>
          </p:spPr>
          <p:txBody>
            <a:bodyPr wrap="none" anchor="ctr"/>
            <a:lstStyle/>
            <a:p>
              <a:pPr>
                <a:defRPr/>
              </a:pPr>
              <a:endParaRPr lang="en-US">
                <a:solidFill>
                  <a:prstClr val="black"/>
                </a:solidFill>
                <a:cs typeface="Arial" pitchFamily="34" charset="0"/>
              </a:endParaRPr>
            </a:p>
          </p:txBody>
        </p:sp>
        <p:sp>
          <p:nvSpPr>
            <p:cNvPr id="65"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pPr>
                <a:defRPr/>
              </a:pPr>
              <a:endParaRPr lang="en-US">
                <a:solidFill>
                  <a:prstClr val="black"/>
                </a:solidFill>
                <a:cs typeface="Arial" pitchFamily="34" charset="0"/>
              </a:endParaRPr>
            </a:p>
          </p:txBody>
        </p:sp>
      </p:grpSp>
      <p:pic>
        <p:nvPicPr>
          <p:cNvPr id="53270"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313" y="3022600"/>
            <a:ext cx="13065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5"/>
          <p:cNvSpPr>
            <a:spLocks/>
          </p:cNvSpPr>
          <p:nvPr/>
        </p:nvSpPr>
        <p:spPr bwMode="gray">
          <a:xfrm rot="10800000">
            <a:off x="234950" y="1592263"/>
            <a:ext cx="1198563" cy="1484312"/>
          </a:xfrm>
          <a:custGeom>
            <a:avLst/>
            <a:gdLst/>
            <a:ahLst/>
            <a:cxnLst>
              <a:cxn ang="0">
                <a:pos x="0" y="228"/>
              </a:cxn>
              <a:cxn ang="0">
                <a:pos x="4" y="1018"/>
              </a:cxn>
              <a:cxn ang="0">
                <a:pos x="1110" y="559"/>
              </a:cxn>
              <a:cxn ang="0">
                <a:pos x="552" y="0"/>
              </a:cxn>
              <a:cxn ang="0">
                <a:pos x="0" y="228"/>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3" name="Freeform 4"/>
          <p:cNvSpPr>
            <a:spLocks/>
          </p:cNvSpPr>
          <p:nvPr/>
        </p:nvSpPr>
        <p:spPr bwMode="gray">
          <a:xfrm rot="10800000">
            <a:off x="234950" y="4637088"/>
            <a:ext cx="1206500"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6" name="Freeform 29"/>
          <p:cNvSpPr>
            <a:spLocks/>
          </p:cNvSpPr>
          <p:nvPr/>
        </p:nvSpPr>
        <p:spPr bwMode="gray">
          <a:xfrm rot="8166441">
            <a:off x="-323850" y="3559175"/>
            <a:ext cx="1096963"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7" name="Freeform 6"/>
          <p:cNvSpPr>
            <a:spLocks/>
          </p:cNvSpPr>
          <p:nvPr/>
        </p:nvSpPr>
        <p:spPr bwMode="gray">
          <a:xfrm rot="13532021">
            <a:off x="-509588" y="2768600"/>
            <a:ext cx="1465263" cy="1179513"/>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Tree>
    <p:extLst>
      <p:ext uri="{BB962C8B-B14F-4D97-AF65-F5344CB8AC3E}">
        <p14:creationId xmlns:p14="http://schemas.microsoft.com/office/powerpoint/2010/main" val="37073781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p:nvPr>
        </p:nvSpPr>
        <p:spPr>
          <a:xfrm>
            <a:off x="0" y="1"/>
            <a:ext cx="8953500" cy="7651325"/>
          </a:xfrm>
        </p:spPr>
        <p:txBody>
          <a:bodyPr>
            <a:spAutoFit/>
          </a:bodyPr>
          <a:lstStyle/>
          <a:p>
            <a:pPr algn="just">
              <a:buFont typeface="Arial" pitchFamily="34" charset="0"/>
              <a:buNone/>
            </a:pPr>
            <a:r>
              <a:rPr lang="en-US" altLang="en-US" sz="2800" b="1" smtClean="0">
                <a:solidFill>
                  <a:srgbClr val="FF0000"/>
                </a:solidFill>
                <a:latin typeface="Times New Roman" pitchFamily="18" charset="0"/>
              </a:rPr>
              <a:t>                                                     Cây sồi già</a:t>
            </a:r>
          </a:p>
          <a:p>
            <a:pPr algn="just"/>
            <a:r>
              <a:rPr lang="en-US" altLang="en-US" sz="2800" smtClean="0">
                <a:solidFill>
                  <a:srgbClr val="9900CC"/>
                </a:solidFill>
                <a:latin typeface="Times New Roman" pitchFamily="18" charset="0"/>
              </a:rPr>
              <a:t>     </a:t>
            </a:r>
            <a:r>
              <a:rPr lang="en-US" altLang="en-US" sz="2800" b="1" smtClean="0">
                <a:solidFill>
                  <a:srgbClr val="9900CC"/>
                </a:solidFill>
                <a:latin typeface="Times New Roman" pitchFamily="18" charset="0"/>
              </a:rPr>
              <a:t>Bên vệ đường, sừng sững một cây sồi. Đó là một cây sồi lớn, hai người ôm không xuể, có những cành có lẽ phải gãy từ lâu, vỏ cây nứt nẻ đầy vết sẹo. Với những cánh tay to xù xì không cân đối, với những ngón tay quều quào xoè rộng, nó như một con quái vật già nua cau có và khinh khỉnh đứng giữa đám bạch dương tươi cười.</a:t>
            </a:r>
          </a:p>
          <a:p>
            <a:pPr algn="just"/>
            <a:r>
              <a:rPr lang="en-US" altLang="en-US" sz="2800" b="1" smtClean="0">
                <a:solidFill>
                  <a:srgbClr val="9900CC"/>
                </a:solidFill>
                <a:latin typeface="Times New Roman" pitchFamily="18" charset="0"/>
              </a:rPr>
              <a:t>     Bấy giờ đã là đầu tháng sáu. Mới sau có một tháng, cây sồi già đã thay đổi hẳn, toả rộng thành vòm lá xum xuê xanh tốt thẫm màu, đang say sưa ngây ngất, khẽ đung đưa trong nắng chiều. Không còn thấy những ngón tay co quắp, những vết sẹo và vẻ ngờ vực, buồn rầu trước kia. Xuyên qua lớp vỏ cứng già hàng thế kỉ, những khóm lá non xanh tươi đã đâm thẳng ra ngoài. Thật khó lòng tin được chính cây sồi già cằn cỗi kia đã sinh ra chùm lá non xanh mơn </a:t>
            </a:r>
            <a:r>
              <a:rPr lang="en-US" altLang="en-US" b="1" smtClean="0">
                <a:solidFill>
                  <a:srgbClr val="9900CC"/>
                </a:solidFill>
                <a:latin typeface="Times New Roman" pitchFamily="18" charset="0"/>
              </a:rPr>
              <a:t>mởn ấy.</a:t>
            </a:r>
          </a:p>
        </p:txBody>
      </p:sp>
    </p:spTree>
    <p:extLst>
      <p:ext uri="{BB962C8B-B14F-4D97-AF65-F5344CB8AC3E}">
        <p14:creationId xmlns:p14="http://schemas.microsoft.com/office/powerpoint/2010/main" val="3899324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p:nvPr>
        </p:nvSpPr>
        <p:spPr>
          <a:xfrm>
            <a:off x="127001" y="274640"/>
            <a:ext cx="8559271" cy="7774436"/>
          </a:xfrm>
        </p:spPr>
        <p:txBody>
          <a:bodyPr>
            <a:spAutoFit/>
          </a:bodyPr>
          <a:lstStyle/>
          <a:p>
            <a:pPr algn="ctr"/>
            <a:r>
              <a:rPr lang="en-US" altLang="en-US" b="1" smtClean="0">
                <a:solidFill>
                  <a:srgbClr val="FF0000"/>
                </a:solidFill>
                <a:latin typeface="Times New Roman" pitchFamily="18" charset="0"/>
              </a:rPr>
              <a:t>Lá bàng</a:t>
            </a:r>
          </a:p>
          <a:p>
            <a:r>
              <a:rPr lang="en-US" altLang="en-US" b="1" smtClean="0">
                <a:latin typeface="Times New Roman" pitchFamily="18" charset="0"/>
              </a:rPr>
              <a:t>    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tôi có thể nhìn cả ngày không chán. Năm nào tôi cũng chọn lấy mấy lá thật đẹp về phủ một lớp dầu mỏng, bày lên bàn viết. Bạn có biết nó gợi lên chất liệu gì không? Chất sơn mài.</a:t>
            </a:r>
          </a:p>
          <a:p>
            <a:endParaRPr lang="en-US" altLang="en-US" b="1" smtClean="0">
              <a:latin typeface="Times New Roman" pitchFamily="18" charset="0"/>
            </a:endParaRPr>
          </a:p>
          <a:p>
            <a:r>
              <a:rPr lang="en-US" altLang="en-US" b="1" smtClean="0">
                <a:latin typeface="Times New Roman" pitchFamily="18" charset="0"/>
              </a:rPr>
              <a:t>    </a:t>
            </a:r>
          </a:p>
        </p:txBody>
      </p:sp>
    </p:spTree>
    <p:extLst>
      <p:ext uri="{BB962C8B-B14F-4D97-AF65-F5344CB8AC3E}">
        <p14:creationId xmlns:p14="http://schemas.microsoft.com/office/powerpoint/2010/main" val="1923475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685271" y="968378"/>
            <a:ext cx="7773458" cy="1470025"/>
          </a:xfrm>
          <a:noFill/>
        </p:spPr>
        <p:txBody>
          <a:bodyPr/>
          <a:lstStyle/>
          <a:p>
            <a:pPr algn="l" eaLnBrk="1" hangingPunct="1">
              <a:spcBef>
                <a:spcPct val="50000"/>
              </a:spcBef>
            </a:pPr>
            <a:r>
              <a:rPr lang="en-US" altLang="en-US" b="1" smtClean="0">
                <a:latin typeface="Times New Roman" pitchFamily="18" charset="0"/>
              </a:rPr>
              <a:t>1.Tác giả miêu tả bộ phận nào của cây?</a:t>
            </a:r>
          </a:p>
        </p:txBody>
      </p:sp>
      <p:sp>
        <p:nvSpPr>
          <p:cNvPr id="70658" name="Rectangle 2"/>
          <p:cNvSpPr>
            <a:spLocks noGrp="1" noChangeArrowheads="1"/>
          </p:cNvSpPr>
          <p:nvPr>
            <p:ph type="subTitle" idx="1"/>
          </p:nvPr>
        </p:nvSpPr>
        <p:spPr>
          <a:xfrm>
            <a:off x="1371866" y="2743200"/>
            <a:ext cx="6400271" cy="1752600"/>
          </a:xfrm>
        </p:spPr>
        <p:txBody>
          <a:bodyPr/>
          <a:lstStyle/>
          <a:p>
            <a:pPr algn="l" eaLnBrk="1" hangingPunct="1"/>
            <a:r>
              <a:rPr lang="en-US" altLang="en-US" smtClean="0">
                <a:solidFill>
                  <a:srgbClr val="0000FF"/>
                </a:solidFill>
                <a:latin typeface="Times New Roman" pitchFamily="18" charset="0"/>
              </a:rPr>
              <a:t>a/ Tả lá bàng </a:t>
            </a:r>
          </a:p>
          <a:p>
            <a:pPr algn="l" eaLnBrk="1" hangingPunct="1"/>
            <a:r>
              <a:rPr lang="en-US" altLang="en-US" smtClean="0">
                <a:solidFill>
                  <a:srgbClr val="0000FF"/>
                </a:solidFill>
                <a:latin typeface="Times New Roman" pitchFamily="18" charset="0"/>
              </a:rPr>
              <a:t>b/ Tả cây sồi già ( thân, cành, lá)</a:t>
            </a:r>
          </a:p>
        </p:txBody>
      </p:sp>
    </p:spTree>
    <p:extLst>
      <p:ext uri="{BB962C8B-B14F-4D97-AF65-F5344CB8AC3E}">
        <p14:creationId xmlns:p14="http://schemas.microsoft.com/office/powerpoint/2010/main" val="507414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0658">
                                            <p:txEl>
                                              <p:pRg st="0" end="0"/>
                                            </p:txEl>
                                          </p:spTgt>
                                        </p:tgtEl>
                                        <p:attrNameLst>
                                          <p:attrName>style.visibility</p:attrName>
                                        </p:attrNameLst>
                                      </p:cBhvr>
                                      <p:to>
                                        <p:strVal val="visible"/>
                                      </p:to>
                                    </p:set>
                                    <p:anim calcmode="lin" valueType="num">
                                      <p:cBhvr>
                                        <p:cTn id="14" dur="500" fill="hold"/>
                                        <p:tgtEl>
                                          <p:spTgt spid="7065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065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065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0658">
                                            <p:txEl>
                                              <p:pRg st="1" end="1"/>
                                            </p:txEl>
                                          </p:spTgt>
                                        </p:tgtEl>
                                        <p:attrNameLst>
                                          <p:attrName>style.visibility</p:attrName>
                                        </p:attrNameLst>
                                      </p:cBhvr>
                                      <p:to>
                                        <p:strVal val="visible"/>
                                      </p:to>
                                    </p:set>
                                    <p:anim calcmode="lin" valueType="num">
                                      <p:cBhvr>
                                        <p:cTn id="21" dur="500" fill="hold"/>
                                        <p:tgtEl>
                                          <p:spTgt spid="7065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065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0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447271" y="533403"/>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1800">
              <a:solidFill>
                <a:prstClr val="black"/>
              </a:solidFill>
              <a:latin typeface="Arial" pitchFamily="34" charset="0"/>
              <a:cs typeface="Arial" pitchFamily="34" charset="0"/>
            </a:endParaRPr>
          </a:p>
        </p:txBody>
      </p:sp>
      <p:sp>
        <p:nvSpPr>
          <p:cNvPr id="17411" name="Text Box 3"/>
          <p:cNvSpPr txBox="1">
            <a:spLocks noChangeArrowheads="1"/>
          </p:cNvSpPr>
          <p:nvPr/>
        </p:nvSpPr>
        <p:spPr bwMode="auto">
          <a:xfrm>
            <a:off x="2209271" y="609603"/>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1800">
              <a:solidFill>
                <a:prstClr val="black"/>
              </a:solidFill>
              <a:latin typeface="Arial" pitchFamily="34" charset="0"/>
              <a:cs typeface="Arial" pitchFamily="34" charset="0"/>
            </a:endParaRPr>
          </a:p>
        </p:txBody>
      </p:sp>
      <p:sp>
        <p:nvSpPr>
          <p:cNvPr id="17412" name="Text Box 12"/>
          <p:cNvSpPr txBox="1">
            <a:spLocks noChangeArrowheads="1"/>
          </p:cNvSpPr>
          <p:nvPr/>
        </p:nvSpPr>
        <p:spPr bwMode="auto">
          <a:xfrm>
            <a:off x="2590271" y="2514603"/>
            <a:ext cx="472545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sp>
        <p:nvSpPr>
          <p:cNvPr id="46094" name="Text Box 14"/>
          <p:cNvSpPr txBox="1">
            <a:spLocks noChangeArrowheads="1"/>
          </p:cNvSpPr>
          <p:nvPr/>
        </p:nvSpPr>
        <p:spPr bwMode="auto">
          <a:xfrm>
            <a:off x="762000" y="533400"/>
            <a:ext cx="807772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b="1">
                <a:solidFill>
                  <a:srgbClr val="663300"/>
                </a:solidFill>
                <a:latin typeface="Times New Roman" pitchFamily="18" charset="0"/>
                <a:cs typeface="Arial" pitchFamily="34" charset="0"/>
              </a:rPr>
              <a:t>3. Tìm những hình ảnh so sánh và nhân hóa trong các đoạn văn.</a:t>
            </a:r>
          </a:p>
        </p:txBody>
      </p:sp>
      <p:sp>
        <p:nvSpPr>
          <p:cNvPr id="17414" name="Text Box 15"/>
          <p:cNvSpPr txBox="1">
            <a:spLocks noChangeArrowheads="1"/>
          </p:cNvSpPr>
          <p:nvPr/>
        </p:nvSpPr>
        <p:spPr bwMode="auto">
          <a:xfrm>
            <a:off x="2590272" y="3962402"/>
            <a:ext cx="518186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sp>
        <p:nvSpPr>
          <p:cNvPr id="46096" name="Text Box 16"/>
          <p:cNvSpPr txBox="1">
            <a:spLocks noChangeArrowheads="1"/>
          </p:cNvSpPr>
          <p:nvPr/>
        </p:nvSpPr>
        <p:spPr bwMode="auto">
          <a:xfrm>
            <a:off x="838731" y="381000"/>
            <a:ext cx="754327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3600" b="1">
                <a:solidFill>
                  <a:srgbClr val="663300"/>
                </a:solidFill>
                <a:latin typeface="Times New Roman" pitchFamily="18" charset="0"/>
                <a:cs typeface="Arial" pitchFamily="34" charset="0"/>
              </a:rPr>
              <a:t>2.Tác giả miêu tả theo trình tự nào?</a:t>
            </a:r>
          </a:p>
        </p:txBody>
      </p:sp>
      <p:sp>
        <p:nvSpPr>
          <p:cNvPr id="46103" name="Rectangle 23"/>
          <p:cNvSpPr>
            <a:spLocks noChangeArrowheads="1"/>
          </p:cNvSpPr>
          <p:nvPr/>
        </p:nvSpPr>
        <p:spPr bwMode="auto">
          <a:xfrm>
            <a:off x="685271" y="1676401"/>
            <a:ext cx="815445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663300"/>
                </a:solidFill>
                <a:latin typeface="Arial" pitchFamily="34" charset="0"/>
                <a:cs typeface="Arial" pitchFamily="34" charset="0"/>
              </a:rPr>
              <a:t>a/Tả rất sinh động sự thay đổi màu sắc của lá bàng theo thời gian bốn mùa:</a:t>
            </a:r>
            <a:r>
              <a:rPr lang="en-US" altLang="en-US" sz="2400">
                <a:solidFill>
                  <a:srgbClr val="663300"/>
                </a:solidFill>
                <a:latin typeface="Arial" pitchFamily="34" charset="0"/>
                <a:cs typeface="Arial" pitchFamily="34" charset="0"/>
              </a:rPr>
              <a:t> Xuân- Hạ- Thu- Đông.</a:t>
            </a:r>
          </a:p>
          <a:p>
            <a:pPr fontAlgn="base">
              <a:spcBef>
                <a:spcPct val="0"/>
              </a:spcBef>
              <a:spcAft>
                <a:spcPct val="0"/>
              </a:spcAft>
            </a:pPr>
            <a:endParaRPr lang="en-US" altLang="en-US" sz="2400">
              <a:solidFill>
                <a:srgbClr val="3333FF"/>
              </a:solidFill>
              <a:latin typeface="Arial" pitchFamily="34" charset="0"/>
              <a:cs typeface="Arial" pitchFamily="34" charset="0"/>
            </a:endParaRPr>
          </a:p>
          <a:p>
            <a:pPr fontAlgn="base">
              <a:spcBef>
                <a:spcPct val="0"/>
              </a:spcBef>
              <a:spcAft>
                <a:spcPct val="0"/>
              </a:spcAft>
            </a:pPr>
            <a:r>
              <a:rPr lang="en-US" altLang="en-US" sz="2400" b="1">
                <a:solidFill>
                  <a:srgbClr val="663300"/>
                </a:solidFill>
                <a:latin typeface="Arial" pitchFamily="34" charset="0"/>
                <a:cs typeface="Arial" pitchFamily="34" charset="0"/>
              </a:rPr>
              <a:t>b/Tả sự thay đổi của cây sồi già từ mùa đông sang mùa xuân:</a:t>
            </a:r>
            <a:r>
              <a:rPr lang="en-US" altLang="en-US" sz="2400">
                <a:solidFill>
                  <a:srgbClr val="663300"/>
                </a:solidFill>
                <a:latin typeface="Arial" pitchFamily="34" charset="0"/>
                <a:cs typeface="Arial" pitchFamily="34" charset="0"/>
              </a:rPr>
              <a:t>     </a:t>
            </a:r>
          </a:p>
          <a:p>
            <a:pPr fontAlgn="base">
              <a:spcBef>
                <a:spcPct val="0"/>
              </a:spcBef>
              <a:spcAft>
                <a:spcPct val="0"/>
              </a:spcAft>
            </a:pPr>
            <a:r>
              <a:rPr lang="en-US" altLang="en-US" sz="2400">
                <a:solidFill>
                  <a:srgbClr val="663300"/>
                </a:solidFill>
                <a:latin typeface="Arial" pitchFamily="34" charset="0"/>
                <a:cs typeface="Arial" pitchFamily="34" charset="0"/>
              </a:rPr>
              <a:t>  Mùa đông cây sồi nứt nẻ, đầy sẹo. Sang mùa xuân, cây sồi toả rộng thành vòm lá xum xuê, bừng dậy một sức sống bất ngờ.</a:t>
            </a:r>
          </a:p>
        </p:txBody>
      </p:sp>
      <p:sp>
        <p:nvSpPr>
          <p:cNvPr id="46109" name="Text Box 29"/>
          <p:cNvSpPr txBox="1">
            <a:spLocks noChangeArrowheads="1"/>
          </p:cNvSpPr>
          <p:nvPr/>
        </p:nvSpPr>
        <p:spPr bwMode="auto">
          <a:xfrm>
            <a:off x="457730" y="2057400"/>
            <a:ext cx="845740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400" b="1">
                <a:solidFill>
                  <a:srgbClr val="663300"/>
                </a:solidFill>
                <a:latin typeface="Times New Roman" pitchFamily="18" charset="0"/>
                <a:cs typeface="Arial" pitchFamily="34" charset="0"/>
              </a:rPr>
              <a:t>Hình ảnh so sánh</a:t>
            </a:r>
            <a:r>
              <a:rPr lang="en-US" altLang="en-US" sz="2400">
                <a:solidFill>
                  <a:srgbClr val="663300"/>
                </a:solidFill>
                <a:latin typeface="Times New Roman" pitchFamily="18" charset="0"/>
                <a:cs typeface="Arial" pitchFamily="34" charset="0"/>
              </a:rPr>
              <a:t>: </a:t>
            </a:r>
          </a:p>
          <a:p>
            <a:pPr fontAlgn="base">
              <a:spcBef>
                <a:spcPct val="50000"/>
              </a:spcBef>
              <a:spcAft>
                <a:spcPct val="0"/>
              </a:spcAft>
            </a:pPr>
            <a:r>
              <a:rPr lang="en-US" altLang="en-US" sz="2400">
                <a:solidFill>
                  <a:srgbClr val="663300"/>
                </a:solidFill>
                <a:latin typeface="Times New Roman" pitchFamily="18" charset="0"/>
                <a:cs typeface="Arial" pitchFamily="34" charset="0"/>
              </a:rPr>
              <a:t>-Lá bàng mới nảy trông như những ngọn lửa xanh. Lá bàng mùa đông đỏ như đồng.</a:t>
            </a:r>
          </a:p>
          <a:p>
            <a:pPr fontAlgn="base">
              <a:spcBef>
                <a:spcPct val="50000"/>
              </a:spcBef>
              <a:spcAft>
                <a:spcPct val="0"/>
              </a:spcAft>
            </a:pPr>
            <a:r>
              <a:rPr lang="en-US" altLang="en-US" sz="2400">
                <a:solidFill>
                  <a:srgbClr val="663300"/>
                </a:solidFill>
                <a:latin typeface="Times New Roman" pitchFamily="18" charset="0"/>
                <a:cs typeface="Arial" pitchFamily="34" charset="0"/>
              </a:rPr>
              <a:t>-Nó như một con quái vật già nua, cau có và khinh khỉnh đứng giữa đám bạch dương tươi cười.</a:t>
            </a:r>
          </a:p>
          <a:p>
            <a:pPr fontAlgn="base">
              <a:spcBef>
                <a:spcPct val="50000"/>
              </a:spcBef>
              <a:spcAft>
                <a:spcPct val="0"/>
              </a:spcAft>
            </a:pPr>
            <a:r>
              <a:rPr lang="en-US" altLang="en-US" sz="2400" b="1">
                <a:solidFill>
                  <a:srgbClr val="663300"/>
                </a:solidFill>
                <a:latin typeface="Times New Roman" pitchFamily="18" charset="0"/>
                <a:cs typeface="Arial" pitchFamily="34" charset="0"/>
              </a:rPr>
              <a:t>Hình ảnh nhân hoá làm cho cây sồi già như có tâm hồn của người</a:t>
            </a:r>
            <a:r>
              <a:rPr lang="en-US" altLang="en-US" sz="2400">
                <a:solidFill>
                  <a:srgbClr val="663300"/>
                </a:solidFill>
                <a:latin typeface="Times New Roman" pitchFamily="18" charset="0"/>
                <a:cs typeface="Arial" pitchFamily="34" charset="0"/>
              </a:rPr>
              <a:t>: Mùa đông, cây sồi già cau có, khinh khỉnh, vẻ ngờ vực, buồn rầu. Xuân đến, nó say sưa, ngây ngất, khẽ đung đưa trong nắng chiều.</a:t>
            </a:r>
          </a:p>
        </p:txBody>
      </p:sp>
    </p:spTree>
    <p:extLst>
      <p:ext uri="{BB962C8B-B14F-4D97-AF65-F5344CB8AC3E}">
        <p14:creationId xmlns:p14="http://schemas.microsoft.com/office/powerpoint/2010/main" val="25194981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6"/>
                                        </p:tgtEl>
                                        <p:attrNameLst>
                                          <p:attrName>style.visibility</p:attrName>
                                        </p:attrNameLst>
                                      </p:cBhvr>
                                      <p:to>
                                        <p:strVal val="visible"/>
                                      </p:to>
                                    </p:set>
                                    <p:animEffect transition="in" filter="box(in)">
                                      <p:cBhvr>
                                        <p:cTn id="7" dur="500"/>
                                        <p:tgtEl>
                                          <p:spTgt spid="46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103"/>
                                        </p:tgtEl>
                                        <p:attrNameLst>
                                          <p:attrName>style.visibility</p:attrName>
                                        </p:attrNameLst>
                                      </p:cBhvr>
                                      <p:to>
                                        <p:strVal val="visible"/>
                                      </p:to>
                                    </p:set>
                                    <p:animEffect transition="in" filter="box(in)">
                                      <p:cBhvr>
                                        <p:cTn id="12" dur="500"/>
                                        <p:tgtEl>
                                          <p:spTgt spid="46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46096"/>
                                        </p:tgtEl>
                                      </p:cBhvr>
                                    </p:animEffect>
                                    <p:set>
                                      <p:cBhvr>
                                        <p:cTn id="17" dur="1" fill="hold">
                                          <p:stCondLst>
                                            <p:cond delay="499"/>
                                          </p:stCondLst>
                                        </p:cTn>
                                        <p:tgtEl>
                                          <p:spTgt spid="46096"/>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6103"/>
                                        </p:tgtEl>
                                      </p:cBhvr>
                                    </p:animEffect>
                                    <p:set>
                                      <p:cBhvr>
                                        <p:cTn id="20" dur="1" fill="hold">
                                          <p:stCondLst>
                                            <p:cond delay="499"/>
                                          </p:stCondLst>
                                        </p:cTn>
                                        <p:tgtEl>
                                          <p:spTgt spid="4610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6094"/>
                                        </p:tgtEl>
                                        <p:attrNameLst>
                                          <p:attrName>style.visibility</p:attrName>
                                        </p:attrNameLst>
                                      </p:cBhvr>
                                      <p:to>
                                        <p:strVal val="visible"/>
                                      </p:to>
                                    </p:set>
                                    <p:animEffect transition="in" filter="box(in)">
                                      <p:cBhvr>
                                        <p:cTn id="25" dur="500"/>
                                        <p:tgtEl>
                                          <p:spTgt spid="460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6109"/>
                                        </p:tgtEl>
                                        <p:attrNameLst>
                                          <p:attrName>style.visibility</p:attrName>
                                        </p:attrNameLst>
                                      </p:cBhvr>
                                      <p:to>
                                        <p:strVal val="visible"/>
                                      </p:to>
                                    </p:set>
                                    <p:animEffect transition="in" filter="box(in)">
                                      <p:cBhvr>
                                        <p:cTn id="30" dur="500"/>
                                        <p:tgtEl>
                                          <p:spTgt spid="461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46094"/>
                                        </p:tgtEl>
                                      </p:cBhvr>
                                    </p:animEffect>
                                    <p:set>
                                      <p:cBhvr>
                                        <p:cTn id="35" dur="1" fill="hold">
                                          <p:stCondLst>
                                            <p:cond delay="499"/>
                                          </p:stCondLst>
                                        </p:cTn>
                                        <p:tgtEl>
                                          <p:spTgt spid="46094"/>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46109"/>
                                        </p:tgtEl>
                                      </p:cBhvr>
                                    </p:animEffect>
                                    <p:set>
                                      <p:cBhvr>
                                        <p:cTn id="38" dur="1" fill="hold">
                                          <p:stCondLst>
                                            <p:cond delay="499"/>
                                          </p:stCondLst>
                                        </p:cTn>
                                        <p:tgtEl>
                                          <p:spTgt spid="46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094" grpId="1"/>
      <p:bldP spid="46096" grpId="0"/>
      <p:bldP spid="46096" grpId="1"/>
      <p:bldP spid="46103" grpId="0"/>
      <p:bldP spid="46103" grpId="1"/>
      <p:bldP spid="46109" grpId="0"/>
      <p:bldP spid="4610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447271" y="533403"/>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1800">
              <a:solidFill>
                <a:prstClr val="black"/>
              </a:solidFill>
              <a:latin typeface="Arial" pitchFamily="34" charset="0"/>
              <a:cs typeface="Arial" pitchFamily="34" charset="0"/>
            </a:endParaRPr>
          </a:p>
        </p:txBody>
      </p:sp>
      <p:sp>
        <p:nvSpPr>
          <p:cNvPr id="19459" name="Text Box 3"/>
          <p:cNvSpPr txBox="1">
            <a:spLocks noChangeArrowheads="1"/>
          </p:cNvSpPr>
          <p:nvPr/>
        </p:nvSpPr>
        <p:spPr bwMode="auto">
          <a:xfrm>
            <a:off x="2209271" y="609603"/>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1800">
              <a:solidFill>
                <a:prstClr val="black"/>
              </a:solidFill>
              <a:latin typeface="Arial" pitchFamily="34" charset="0"/>
              <a:cs typeface="Arial" pitchFamily="34" charset="0"/>
            </a:endParaRPr>
          </a:p>
        </p:txBody>
      </p:sp>
      <p:sp>
        <p:nvSpPr>
          <p:cNvPr id="19460" name="Text Box 4"/>
          <p:cNvSpPr txBox="1">
            <a:spLocks noChangeArrowheads="1"/>
          </p:cNvSpPr>
          <p:nvPr/>
        </p:nvSpPr>
        <p:spPr bwMode="auto">
          <a:xfrm>
            <a:off x="2590271" y="2514603"/>
            <a:ext cx="472545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sp>
        <p:nvSpPr>
          <p:cNvPr id="71685" name="Text Box 5"/>
          <p:cNvSpPr txBox="1">
            <a:spLocks noChangeArrowheads="1"/>
          </p:cNvSpPr>
          <p:nvPr/>
        </p:nvSpPr>
        <p:spPr bwMode="auto">
          <a:xfrm>
            <a:off x="762000" y="914403"/>
            <a:ext cx="8077729"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b="1">
                <a:solidFill>
                  <a:srgbClr val="663300"/>
                </a:solidFill>
                <a:latin typeface="Times New Roman" pitchFamily="18" charset="0"/>
                <a:cs typeface="Arial" pitchFamily="34" charset="0"/>
              </a:rPr>
              <a:t>4. Những hình ảnh so sánh và nhân hóa có tác dụng gì?</a:t>
            </a:r>
          </a:p>
        </p:txBody>
      </p:sp>
      <p:sp>
        <p:nvSpPr>
          <p:cNvPr id="19462" name="Text Box 6"/>
          <p:cNvSpPr txBox="1">
            <a:spLocks noChangeArrowheads="1"/>
          </p:cNvSpPr>
          <p:nvPr/>
        </p:nvSpPr>
        <p:spPr bwMode="auto">
          <a:xfrm>
            <a:off x="2590272" y="3962402"/>
            <a:ext cx="518186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sp>
        <p:nvSpPr>
          <p:cNvPr id="71689" name="Text Box 9"/>
          <p:cNvSpPr txBox="1">
            <a:spLocks noChangeArrowheads="1"/>
          </p:cNvSpPr>
          <p:nvPr/>
        </p:nvSpPr>
        <p:spPr bwMode="auto">
          <a:xfrm>
            <a:off x="457730" y="2852738"/>
            <a:ext cx="845740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400">
                <a:solidFill>
                  <a:srgbClr val="663300"/>
                </a:solidFill>
                <a:latin typeface="Times New Roman" pitchFamily="18" charset="0"/>
                <a:cs typeface="Arial" pitchFamily="34" charset="0"/>
              </a:rPr>
              <a:t> </a:t>
            </a:r>
            <a:r>
              <a:rPr lang="en-US" altLang="en-US" b="1">
                <a:solidFill>
                  <a:srgbClr val="663300"/>
                </a:solidFill>
                <a:latin typeface="Arial" pitchFamily="34" charset="0"/>
                <a:cs typeface="Arial" pitchFamily="34" charset="0"/>
              </a:rPr>
              <a:t>Những hình ảnh so sánh và nhân hóa có tác dụng</a:t>
            </a:r>
            <a:r>
              <a:rPr lang="en-US" altLang="en-US">
                <a:solidFill>
                  <a:prstClr val="black"/>
                </a:solidFill>
                <a:latin typeface="Arial" pitchFamily="34" charset="0"/>
                <a:cs typeface="Arial" pitchFamily="34" charset="0"/>
              </a:rPr>
              <a:t>:gợi tả một cách cụ thể, sinh động đặc điểm, vẻ đẹp riêng của cây, khiến chúng trở nên gần gũi, thân thuộc với con người.</a:t>
            </a:r>
          </a:p>
        </p:txBody>
      </p:sp>
    </p:spTree>
    <p:extLst>
      <p:ext uri="{BB962C8B-B14F-4D97-AF65-F5344CB8AC3E}">
        <p14:creationId xmlns:p14="http://schemas.microsoft.com/office/powerpoint/2010/main" val="15104973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015"/>
            <a:ext cx="9056688" cy="6186309"/>
          </a:xfrm>
          <a:prstGeom prst="rect">
            <a:avLst/>
          </a:prstGeom>
          <a:noFill/>
        </p:spPr>
        <p:txBody>
          <a:bodyPr>
            <a:spAutoFit/>
          </a:bodyPr>
          <a:lstStyle/>
          <a:p>
            <a:pPr fontAlgn="base">
              <a:spcBef>
                <a:spcPct val="0"/>
              </a:spcBef>
              <a:spcAft>
                <a:spcPct val="0"/>
              </a:spcAft>
              <a:defRPr/>
            </a:pP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sồi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Lép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Tôn</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xtôi</a:t>
            </a:r>
            <a:endParaRPr lang="en-US" sz="3600" dirty="0">
              <a:solidFill>
                <a:srgbClr val="FF0000"/>
              </a:solidFill>
              <a:latin typeface="Times New Roman" panose="02020603050405020304" pitchFamily="18" charset="0"/>
              <a:cs typeface="Times New Roman" panose="02020603050405020304" pitchFamily="18" charset="0"/>
            </a:endParaRPr>
          </a:p>
          <a:p>
            <a:pPr marL="285750" indent="-285750" fontAlgn="base">
              <a:spcBef>
                <a:spcPct val="0"/>
              </a:spcBef>
              <a:spcAft>
                <a:spcPct val="0"/>
              </a:spcAft>
              <a:buFontTx/>
              <a:buChar char="-"/>
              <a:defRPr/>
            </a:pPr>
            <a:r>
              <a:rPr lang="en-US" sz="3600" dirty="0" err="1">
                <a:solidFill>
                  <a:prstClr val="black"/>
                </a:solidFill>
                <a:latin typeface="Times New Roman" panose="02020603050405020304" pitchFamily="18" charset="0"/>
                <a:cs typeface="Times New Roman" panose="02020603050405020304" pitchFamily="18" charset="0"/>
              </a:rPr>
              <a:t>Tả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thay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đổi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sồi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mùa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đông</a:t>
            </a:r>
            <a:r>
              <a:rPr lang="en-US" sz="3600" dirty="0">
                <a:solidFill>
                  <a:prstClr val="black"/>
                </a:solidFill>
                <a:latin typeface="Times New Roman" panose="02020603050405020304" pitchFamily="18" charset="0"/>
                <a:cs typeface="Times New Roman" panose="02020603050405020304" pitchFamily="18" charset="0"/>
              </a:rPr>
              <a:t> sang </a:t>
            </a:r>
            <a:r>
              <a:rPr lang="en-US" sz="3600" dirty="0" err="1">
                <a:solidFill>
                  <a:prstClr val="black"/>
                </a:solidFill>
                <a:latin typeface="Times New Roman" panose="02020603050405020304" pitchFamily="18" charset="0"/>
                <a:cs typeface="Times New Roman" panose="02020603050405020304" pitchFamily="18" charset="0"/>
              </a:rPr>
              <a:t>mùa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xuân</a:t>
            </a:r>
            <a:endParaRPr lang="en-US" sz="3600" dirty="0">
              <a:solidFill>
                <a:prstClr val="black"/>
              </a:solidFill>
              <a:latin typeface="Times New Roman" panose="02020603050405020304" pitchFamily="18" charset="0"/>
              <a:cs typeface="Times New Roman" panose="02020603050405020304" pitchFamily="18" charset="0"/>
            </a:endParaRPr>
          </a:p>
          <a:p>
            <a:pPr marL="285750" indent="-285750" fontAlgn="base">
              <a:spcBef>
                <a:spcPct val="0"/>
              </a:spcBef>
              <a:spcAft>
                <a:spcPct val="0"/>
              </a:spcAft>
              <a:buFontTx/>
              <a:buChar char="-"/>
              <a:defRPr/>
            </a:pPr>
            <a:r>
              <a:rPr lang="en-US" sz="3600" dirty="0" err="1">
                <a:solidFill>
                  <a:prstClr val="black"/>
                </a:solidFill>
                <a:latin typeface="Times New Roman" panose="02020603050405020304" pitchFamily="18" charset="0"/>
                <a:cs typeface="Times New Roman" panose="02020603050405020304" pitchFamily="18" charset="0"/>
              </a:rPr>
              <a:t>Sử</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dụng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hình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ảnh</a:t>
            </a:r>
            <a:r>
              <a:rPr lang="en-US" sz="3600" dirty="0">
                <a:solidFill>
                  <a:prstClr val="black"/>
                </a:solidFill>
                <a:latin typeface="Times New Roman" panose="02020603050405020304" pitchFamily="18" charset="0"/>
                <a:cs typeface="Times New Roman" panose="02020603050405020304" pitchFamily="18" charset="0"/>
              </a:rPr>
              <a:t> so </a:t>
            </a:r>
            <a:r>
              <a:rPr lang="en-US" sz="3600" dirty="0" err="1">
                <a:solidFill>
                  <a:prstClr val="black"/>
                </a:solidFill>
                <a:latin typeface="Times New Roman" panose="02020603050405020304" pitchFamily="18" charset="0"/>
                <a:cs typeface="Times New Roman" panose="02020603050405020304" pitchFamily="18" charset="0"/>
              </a:rPr>
              <a:t>sánh</a:t>
            </a:r>
            <a:r>
              <a:rPr lang="en-US" sz="3600"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nó</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như</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một</a:t>
            </a:r>
            <a:r>
              <a:rPr lang="en-US" sz="3600" i="1" dirty="0">
                <a:solidFill>
                  <a:prstClr val="black"/>
                </a:solidFill>
                <a:latin typeface="Times New Roman" panose="02020603050405020304" pitchFamily="18" charset="0"/>
                <a:cs typeface="Times New Roman" panose="02020603050405020304" pitchFamily="18" charset="0"/>
              </a:rPr>
              <a:t> con </a:t>
            </a:r>
            <a:r>
              <a:rPr lang="en-US" sz="3600" i="1" dirty="0" err="1">
                <a:solidFill>
                  <a:prstClr val="black"/>
                </a:solidFill>
                <a:latin typeface="Times New Roman" panose="02020603050405020304" pitchFamily="18" charset="0"/>
                <a:cs typeface="Times New Roman" panose="02020603050405020304" pitchFamily="18" charset="0"/>
              </a:rPr>
              <a:t>quái</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vật</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già</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nua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cau</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có</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và</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khinh</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khỉnh</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đứng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giữa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đám</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bạch</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dương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tươi</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cười</a:t>
            </a:r>
            <a:endParaRPr lang="en-US" sz="3600" i="1" dirty="0">
              <a:solidFill>
                <a:prstClr val="black"/>
              </a:solidFill>
              <a:latin typeface="Times New Roman" panose="02020603050405020304" pitchFamily="18" charset="0"/>
              <a:cs typeface="Times New Roman" panose="02020603050405020304" pitchFamily="18" charset="0"/>
            </a:endParaRPr>
          </a:p>
          <a:p>
            <a:pPr marL="285750" indent="-285750" fontAlgn="base">
              <a:spcBef>
                <a:spcPct val="0"/>
              </a:spcBef>
              <a:spcAft>
                <a:spcPct val="0"/>
              </a:spcAft>
              <a:buFontTx/>
              <a:buChar char="-"/>
              <a:defRPr/>
            </a:pPr>
            <a:r>
              <a:rPr lang="en-US" sz="3600" dirty="0" err="1">
                <a:solidFill>
                  <a:prstClr val="black"/>
                </a:solidFill>
                <a:latin typeface="Times New Roman" panose="02020603050405020304" pitchFamily="18" charset="0"/>
                <a:cs typeface="Times New Roman" panose="02020603050405020304" pitchFamily="18" charset="0"/>
              </a:rPr>
              <a:t>Hình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ảnh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hóa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sồi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như</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có</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tâm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hồn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con </a:t>
            </a:r>
            <a:r>
              <a:rPr lang="en-US" sz="3600" dirty="0" err="1">
                <a:solidFill>
                  <a:prstClr val="black"/>
                </a:solidFill>
                <a:latin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Mùa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đông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cây</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sồi</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già</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cau</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có</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khinh</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khỉnh</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vẻ</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ngờ</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vực</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buồn</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rầu</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Xuân</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đến</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nó</a:t>
            </a:r>
            <a:r>
              <a:rPr lang="en-US" sz="3600" i="1" dirty="0">
                <a:solidFill>
                  <a:prstClr val="black"/>
                </a:solidFill>
                <a:latin typeface="Times New Roman" panose="02020603050405020304" pitchFamily="18" charset="0"/>
                <a:cs typeface="Times New Roman" panose="02020603050405020304" pitchFamily="18" charset="0"/>
              </a:rPr>
              <a:t> say </a:t>
            </a:r>
            <a:r>
              <a:rPr lang="en-US" sz="3600" i="1" dirty="0" err="1">
                <a:solidFill>
                  <a:prstClr val="black"/>
                </a:solidFill>
                <a:latin typeface="Times New Roman" panose="02020603050405020304" pitchFamily="18" charset="0"/>
                <a:cs typeface="Times New Roman" panose="02020603050405020304" pitchFamily="18" charset="0"/>
              </a:rPr>
              <a:t>sưa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ngây</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ngất</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khẽ</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đung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đưa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trong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nắng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chiều</a:t>
            </a:r>
            <a:endParaRPr lang="en-US" sz="36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58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530" name="Text Box 8"/>
          <p:cNvSpPr txBox="1">
            <a:spLocks noChangeArrowheads="1"/>
          </p:cNvSpPr>
          <p:nvPr/>
        </p:nvSpPr>
        <p:spPr bwMode="auto">
          <a:xfrm>
            <a:off x="1828271" y="5943600"/>
            <a:ext cx="144859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endParaRPr lang="en-US" altLang="en-US" sz="1400">
              <a:solidFill>
                <a:srgbClr val="993300"/>
              </a:solidFill>
              <a:latin typeface=".VnExoticH" pitchFamily="34" charset="0"/>
              <a:cs typeface="Arial" pitchFamily="34" charset="0"/>
            </a:endParaRPr>
          </a:p>
        </p:txBody>
      </p:sp>
      <p:sp>
        <p:nvSpPr>
          <p:cNvPr id="22531" name="Text Box 15"/>
          <p:cNvSpPr txBox="1">
            <a:spLocks noChangeArrowheads="1"/>
          </p:cNvSpPr>
          <p:nvPr/>
        </p:nvSpPr>
        <p:spPr bwMode="auto">
          <a:xfrm>
            <a:off x="457731" y="2514600"/>
            <a:ext cx="830527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u="sng">
                <a:solidFill>
                  <a:srgbClr val="FF0066"/>
                </a:solidFill>
                <a:latin typeface="Times New Roman" pitchFamily="18" charset="0"/>
                <a:cs typeface="Arial" pitchFamily="34" charset="0"/>
              </a:rPr>
              <a:t> Bài 2:</a:t>
            </a:r>
            <a:r>
              <a:rPr lang="en-US" altLang="en-US" sz="2800" b="1">
                <a:solidFill>
                  <a:prstClr val="black"/>
                </a:solidFill>
                <a:latin typeface="Times New Roman" pitchFamily="18" charset="0"/>
                <a:cs typeface="Arial" pitchFamily="34" charset="0"/>
              </a:rPr>
              <a:t>   </a:t>
            </a:r>
            <a:r>
              <a:rPr lang="en-US" altLang="en-US" b="1">
                <a:solidFill>
                  <a:prstClr val="black"/>
                </a:solidFill>
                <a:latin typeface="Times New Roman" pitchFamily="18" charset="0"/>
                <a:cs typeface="Arial" pitchFamily="34" charset="0"/>
              </a:rPr>
              <a:t>Viết một đoạn văn tả lá, thân hay gốc của một cây mà em yêu thích.</a:t>
            </a:r>
          </a:p>
        </p:txBody>
      </p:sp>
      <p:pic>
        <p:nvPicPr>
          <p:cNvPr id="22532" name="Picture 25"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730" y="5638803"/>
            <a:ext cx="350440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6"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67730" y="5638800"/>
            <a:ext cx="2819136"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933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685271" y="3946526"/>
            <a:ext cx="7773458"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000" b="1">
                <a:solidFill>
                  <a:srgbClr val="3333FF"/>
                </a:solidFill>
                <a:latin typeface="Arial" pitchFamily="34" charset="0"/>
                <a:cs typeface="Arial" pitchFamily="34" charset="0"/>
              </a:rPr>
              <a:t>2. Lá của giống đa lông rất đặc biệt. Trên mặt lá, cuống lá thường bao phủ một lớp lông tơ mịn màng màu trắng. Lớp lông mềm mại này đã tạo nên cho chiếc lá bầu dục, màu xanh lam thêm một lớp bàng bạc lóng lánh. Nếu nhìn dưới ánh mặt trời, nó sẽ càng lấp lánh hơn, sáng bóng hơn. Những chiếc lá to hơn bàn tay đứa trẻ lên năm, xếp vòng quanh và đối nhau qua thân cây.. Trông nó tựa như những bàn tay trẻ thơ  xòe ra hứng lấy tia nắng mặt trời.</a:t>
            </a:r>
          </a:p>
          <a:p>
            <a:pPr fontAlgn="base">
              <a:spcBef>
                <a:spcPct val="0"/>
              </a:spcBef>
              <a:spcAft>
                <a:spcPct val="0"/>
              </a:spcAft>
            </a:pPr>
            <a:endParaRPr lang="en-US" altLang="en-US" sz="2000">
              <a:solidFill>
                <a:srgbClr val="3333FF"/>
              </a:solidFill>
              <a:latin typeface="Times New Roman" pitchFamily="18" charset="0"/>
              <a:cs typeface="Arial" pitchFamily="34" charset="0"/>
            </a:endParaRPr>
          </a:p>
        </p:txBody>
      </p:sp>
      <p:sp>
        <p:nvSpPr>
          <p:cNvPr id="24579" name="Text Box 9"/>
          <p:cNvSpPr txBox="1">
            <a:spLocks noChangeArrowheads="1"/>
          </p:cNvSpPr>
          <p:nvPr/>
        </p:nvSpPr>
        <p:spPr bwMode="auto">
          <a:xfrm>
            <a:off x="685271" y="152403"/>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800">
                <a:solidFill>
                  <a:srgbClr val="3333FF"/>
                </a:solidFill>
                <a:latin typeface="Times New Roman" pitchFamily="18" charset="0"/>
                <a:cs typeface="Arial" pitchFamily="34" charset="0"/>
              </a:rPr>
              <a:t>Sau đây là một số đoạn văn hay:</a:t>
            </a:r>
            <a:r>
              <a:rPr lang="en-US" altLang="en-US" sz="2400">
                <a:solidFill>
                  <a:srgbClr val="3333FF"/>
                </a:solidFill>
                <a:latin typeface="Times New Roman" pitchFamily="18" charset="0"/>
                <a:cs typeface="Arial" pitchFamily="34" charset="0"/>
              </a:rPr>
              <a:t> </a:t>
            </a:r>
          </a:p>
        </p:txBody>
      </p:sp>
      <p:sp>
        <p:nvSpPr>
          <p:cNvPr id="66571" name="Text Box 11"/>
          <p:cNvSpPr txBox="1">
            <a:spLocks noChangeArrowheads="1"/>
          </p:cNvSpPr>
          <p:nvPr/>
        </p:nvSpPr>
        <p:spPr bwMode="auto">
          <a:xfrm>
            <a:off x="762001" y="1193803"/>
            <a:ext cx="7848865" cy="2554545"/>
          </a:xfrm>
          <a:prstGeom prst="rect">
            <a:avLst/>
          </a:prstGeom>
          <a:solidFill>
            <a:schemeClr val="bg1"/>
          </a:solidFill>
          <a:ln w="9525">
            <a:solidFill>
              <a:schemeClr val="bg1"/>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a:solidFill>
                  <a:srgbClr val="FF0000"/>
                </a:solidFill>
                <a:latin typeface="Arial" pitchFamily="34" charset="0"/>
                <a:cs typeface="Arial" pitchFamily="34" charset="0"/>
              </a:rPr>
              <a:t>1.Những cây chuối trong vườn đã được mấy năm tuổi rồi. Những cây chuối mẹ, chuối con sống quây quần bên nhau. Nổi bật hơn cả là những cây chuối mẹ cao lớn. Thân cây mọc lên cao, thẳng và hơi vững. Lúc còn nhỏ, da nó nhẵn, mịn màng và mỗi khi áp má vào đó em thấy mát như da em bé. Thân chuối được làm thành từ rất nhiều bẹ. Từng bẹ lớn nhỏ bao bọc lẫn nhau. Nhưng đến khi đã lớn, những cái bẹ bên ngoài khô đi và dần dần thay một cái áo mới.</a:t>
            </a:r>
          </a:p>
        </p:txBody>
      </p:sp>
      <p:pic>
        <p:nvPicPr>
          <p:cNvPr id="24581" name="Picture 12" descr="!hp8ls2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14271" y="76200"/>
            <a:ext cx="4115594"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descr="!hp8ls2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730" y="228600"/>
            <a:ext cx="388540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691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71"/>
                                        </p:tgtEl>
                                        <p:attrNameLst>
                                          <p:attrName>style.visibility</p:attrName>
                                        </p:attrNameLst>
                                      </p:cBhvr>
                                      <p:to>
                                        <p:strVal val="visible"/>
                                      </p:to>
                                    </p:set>
                                    <p:animEffect transition="in" filter="box(in)">
                                      <p:cBhvr>
                                        <p:cTn id="7" dur="500"/>
                                        <p:tgtEl>
                                          <p:spTgt spid="66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6563"/>
                                        </p:tgtEl>
                                        <p:attrNameLst>
                                          <p:attrName>style.visibility</p:attrName>
                                        </p:attrNameLst>
                                      </p:cBhvr>
                                      <p:to>
                                        <p:strVal val="visible"/>
                                      </p:to>
                                    </p:set>
                                    <p:anim calcmode="lin" valueType="num">
                                      <p:cBhvr>
                                        <p:cTn id="12" dur="500" fill="hold"/>
                                        <p:tgtEl>
                                          <p:spTgt spid="66563"/>
                                        </p:tgtEl>
                                        <p:attrNameLst>
                                          <p:attrName>ppt_w</p:attrName>
                                        </p:attrNameLst>
                                      </p:cBhvr>
                                      <p:tavLst>
                                        <p:tav tm="0">
                                          <p:val>
                                            <p:fltVal val="0"/>
                                          </p:val>
                                        </p:tav>
                                        <p:tav tm="100000">
                                          <p:val>
                                            <p:strVal val="#ppt_w"/>
                                          </p:val>
                                        </p:tav>
                                      </p:tavLst>
                                    </p:anim>
                                    <p:anim calcmode="lin" valueType="num">
                                      <p:cBhvr>
                                        <p:cTn id="13" dur="500" fill="hold"/>
                                        <p:tgtEl>
                                          <p:spTgt spid="665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447271" y="533403"/>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1800">
              <a:solidFill>
                <a:prstClr val="black"/>
              </a:solidFill>
              <a:latin typeface="Arial" pitchFamily="34" charset="0"/>
              <a:cs typeface="Arial" pitchFamily="34" charset="0"/>
            </a:endParaRPr>
          </a:p>
        </p:txBody>
      </p:sp>
      <p:sp>
        <p:nvSpPr>
          <p:cNvPr id="29699" name="Text Box 3"/>
          <p:cNvSpPr txBox="1">
            <a:spLocks noChangeArrowheads="1"/>
          </p:cNvSpPr>
          <p:nvPr/>
        </p:nvSpPr>
        <p:spPr bwMode="auto">
          <a:xfrm>
            <a:off x="2209271" y="609603"/>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1800">
              <a:solidFill>
                <a:prstClr val="black"/>
              </a:solidFill>
              <a:latin typeface="Arial" pitchFamily="34" charset="0"/>
              <a:cs typeface="Arial" pitchFamily="34" charset="0"/>
            </a:endParaRPr>
          </a:p>
        </p:txBody>
      </p:sp>
      <p:sp>
        <p:nvSpPr>
          <p:cNvPr id="29700" name="Text Box 4"/>
          <p:cNvSpPr txBox="1">
            <a:spLocks noChangeArrowheads="1"/>
          </p:cNvSpPr>
          <p:nvPr/>
        </p:nvSpPr>
        <p:spPr bwMode="auto">
          <a:xfrm>
            <a:off x="2590271" y="2514603"/>
            <a:ext cx="472545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sp>
        <p:nvSpPr>
          <p:cNvPr id="75781" name="Text Box 5"/>
          <p:cNvSpPr txBox="1">
            <a:spLocks noChangeArrowheads="1"/>
          </p:cNvSpPr>
          <p:nvPr/>
        </p:nvSpPr>
        <p:spPr bwMode="auto">
          <a:xfrm>
            <a:off x="381002" y="461965"/>
            <a:ext cx="8077729"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400" b="1">
                <a:solidFill>
                  <a:srgbClr val="FF0000"/>
                </a:solidFill>
                <a:latin typeface="Times New Roman" pitchFamily="18" charset="0"/>
                <a:cs typeface="Arial" pitchFamily="34" charset="0"/>
              </a:rPr>
              <a:t>                                     </a:t>
            </a:r>
            <a:r>
              <a:rPr lang="en-US" altLang="en-US" b="1" u="sng">
                <a:solidFill>
                  <a:srgbClr val="FF0000"/>
                </a:solidFill>
                <a:latin typeface="Times New Roman" pitchFamily="18" charset="0"/>
                <a:cs typeface="Arial" pitchFamily="34" charset="0"/>
              </a:rPr>
              <a:t>Ghi nhớ</a:t>
            </a:r>
          </a:p>
          <a:p>
            <a:pPr fontAlgn="base">
              <a:spcBef>
                <a:spcPct val="50000"/>
              </a:spcBef>
              <a:spcAft>
                <a:spcPct val="0"/>
              </a:spcAft>
            </a:pPr>
            <a:r>
              <a:rPr lang="en-US" altLang="en-US" sz="2400" b="1">
                <a:solidFill>
                  <a:srgbClr val="FF0000"/>
                </a:solidFill>
                <a:latin typeface="Times New Roman" pitchFamily="18" charset="0"/>
                <a:cs typeface="Arial" pitchFamily="34" charset="0"/>
              </a:rPr>
              <a:t>1. Khi quan sát cây cối, ta cần chú ý điều gì?</a:t>
            </a:r>
          </a:p>
        </p:txBody>
      </p:sp>
      <p:sp>
        <p:nvSpPr>
          <p:cNvPr id="29702" name="Text Box 6"/>
          <p:cNvSpPr txBox="1">
            <a:spLocks noChangeArrowheads="1"/>
          </p:cNvSpPr>
          <p:nvPr/>
        </p:nvSpPr>
        <p:spPr bwMode="auto">
          <a:xfrm>
            <a:off x="2590272" y="3962402"/>
            <a:ext cx="518186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en-US" altLang="en-US" sz="2000">
              <a:solidFill>
                <a:prstClr val="black"/>
              </a:solidFill>
              <a:latin typeface="Arial" pitchFamily="34" charset="0"/>
              <a:cs typeface="Arial" pitchFamily="34" charset="0"/>
            </a:endParaRPr>
          </a:p>
        </p:txBody>
      </p:sp>
      <p:sp>
        <p:nvSpPr>
          <p:cNvPr id="75783" name="Text Box 7"/>
          <p:cNvSpPr txBox="1">
            <a:spLocks noChangeArrowheads="1"/>
          </p:cNvSpPr>
          <p:nvPr/>
        </p:nvSpPr>
        <p:spPr bwMode="auto">
          <a:xfrm>
            <a:off x="457730" y="1955802"/>
            <a:ext cx="84574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20000"/>
              </a:spcBef>
              <a:spcAft>
                <a:spcPct val="0"/>
              </a:spcAft>
            </a:pPr>
            <a:r>
              <a:rPr lang="en-US" altLang="en-US" sz="2400">
                <a:solidFill>
                  <a:srgbClr val="3333FF"/>
                </a:solidFill>
                <a:latin typeface="Arial" pitchFamily="34" charset="0"/>
                <a:cs typeface="Arial" pitchFamily="34" charset="0"/>
              </a:rPr>
              <a:t>Quan sát theo một trình tự hợp lí; sử dụng các giác quan khi quan sát.</a:t>
            </a:r>
          </a:p>
          <a:p>
            <a:pPr fontAlgn="base">
              <a:spcBef>
                <a:spcPct val="50000"/>
              </a:spcBef>
              <a:spcAft>
                <a:spcPct val="0"/>
              </a:spcAft>
            </a:pPr>
            <a:endParaRPr lang="en-US" altLang="en-US" sz="2400">
              <a:solidFill>
                <a:srgbClr val="3333FF"/>
              </a:solidFill>
              <a:latin typeface="Arial" pitchFamily="34" charset="0"/>
              <a:cs typeface="Arial" pitchFamily="34" charset="0"/>
            </a:endParaRPr>
          </a:p>
        </p:txBody>
      </p:sp>
      <p:sp>
        <p:nvSpPr>
          <p:cNvPr id="75784" name="Rectangle 8"/>
          <p:cNvSpPr>
            <a:spLocks noChangeArrowheads="1"/>
          </p:cNvSpPr>
          <p:nvPr/>
        </p:nvSpPr>
        <p:spPr bwMode="auto">
          <a:xfrm>
            <a:off x="457730" y="2514600"/>
            <a:ext cx="807640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altLang="en-US" sz="2400">
                <a:solidFill>
                  <a:srgbClr val="FF0000"/>
                </a:solidFill>
                <a:latin typeface="Arial" pitchFamily="34" charset="0"/>
                <a:cs typeface="Arial" pitchFamily="34" charset="0"/>
              </a:rPr>
              <a:t>2.Vận dụng biện pháp so sánh và nhân hóa khi  viết văn miêu tả có tác dụng gì?</a:t>
            </a:r>
          </a:p>
        </p:txBody>
      </p:sp>
      <p:sp>
        <p:nvSpPr>
          <p:cNvPr id="75785" name="Rectangle 9"/>
          <p:cNvSpPr>
            <a:spLocks noChangeArrowheads="1"/>
          </p:cNvSpPr>
          <p:nvPr/>
        </p:nvSpPr>
        <p:spPr bwMode="auto">
          <a:xfrm>
            <a:off x="533136" y="4267200"/>
            <a:ext cx="800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altLang="en-US" sz="2400">
                <a:solidFill>
                  <a:srgbClr val="3333FF"/>
                </a:solidFill>
                <a:latin typeface="Arial" pitchFamily="34" charset="0"/>
                <a:cs typeface="Arial" pitchFamily="34" charset="0"/>
              </a:rPr>
              <a:t>Vận dụng biện pháp so sánh và nhân hóa khi  viết văn miêu tả có tác dụng làm cho sự vật được miêu tả trở nên cụ thể, gần gũi, sinh động hơn và như thế bài văn sẽ hay hơn, hấp dẫn hơn.</a:t>
            </a:r>
          </a:p>
        </p:txBody>
      </p:sp>
    </p:spTree>
    <p:extLst>
      <p:ext uri="{BB962C8B-B14F-4D97-AF65-F5344CB8AC3E}">
        <p14:creationId xmlns:p14="http://schemas.microsoft.com/office/powerpoint/2010/main" val="9340407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4"/>
                                        </p:tgtEl>
                                        <p:attrNameLst>
                                          <p:attrName>style.visibility</p:attrName>
                                        </p:attrNameLst>
                                      </p:cBhvr>
                                      <p:to>
                                        <p:strVal val="visible"/>
                                      </p:to>
                                    </p:set>
                                    <p:animEffect transition="in" filter="blinds(horizontal)">
                                      <p:cBhvr>
                                        <p:cTn id="17" dur="500"/>
                                        <p:tgtEl>
                                          <p:spTgt spid="757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22"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4" grpId="0"/>
      <p:bldP spid="7578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p:txBody>
          <a:bodyPr lIns="91291" tIns="45648" rIns="91291" bIns="45648"/>
          <a:lstStyle/>
          <a:p>
            <a:pPr eaLnBrk="1" hangingPunct="1"/>
            <a:endParaRPr lang="en-US" altLang="en-US" smtClean="0"/>
          </a:p>
        </p:txBody>
      </p:sp>
      <p:sp>
        <p:nvSpPr>
          <p:cNvPr id="2" name="Rectangle 1"/>
          <p:cNvSpPr/>
          <p:nvPr/>
        </p:nvSpPr>
        <p:spPr>
          <a:xfrm>
            <a:off x="755577" y="2967324"/>
            <a:ext cx="7024994" cy="923330"/>
          </a:xfrm>
          <a:prstGeom prst="rect">
            <a:avLst/>
          </a:prstGeom>
          <a:noFill/>
        </p:spPr>
        <p:txBody>
          <a:bodyPr spcFirstLastPara="1" wrap="none">
            <a:prstTxWarp prst="textArchDown">
              <a:avLst/>
            </a:prstTxWarp>
            <a:spAutoFit/>
          </a:bodyPr>
          <a:lstStyle/>
          <a:p>
            <a:pPr algn="ctr" fontAlgn="base">
              <a:spcBef>
                <a:spcPct val="0"/>
              </a:spcBef>
              <a:spcAft>
                <a:spcPct val="0"/>
              </a:spcAft>
              <a:defRPr/>
            </a:pPr>
            <a:r>
              <a:rPr lang="en-US" sz="6600" b="1" dirty="0" err="1">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Chúc</a:t>
            </a:r>
            <a:r>
              <a:rPr lang="en-US" sz="6600" b="1" dirty="0">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 </a:t>
            </a:r>
            <a:r>
              <a:rPr lang="en-US" sz="6600" b="1" dirty="0" err="1">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các</a:t>
            </a:r>
            <a:r>
              <a:rPr lang="en-US" sz="6600" b="1" dirty="0">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 </a:t>
            </a:r>
            <a:r>
              <a:rPr lang="en-US" sz="6600" b="1" dirty="0" err="1">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em</a:t>
            </a:r>
            <a:r>
              <a:rPr lang="en-US" sz="6600" b="1" dirty="0">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 </a:t>
            </a:r>
            <a:r>
              <a:rPr lang="en-US" sz="6600" b="1" dirty="0" err="1">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học</a:t>
            </a:r>
            <a:r>
              <a:rPr lang="en-US" sz="6600" b="1" dirty="0">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 </a:t>
            </a:r>
            <a:r>
              <a:rPr lang="en-US" sz="6600" b="1" dirty="0" err="1">
                <a:ln w="22225">
                  <a:solidFill>
                    <a:srgbClr val="333399"/>
                  </a:solidFill>
                  <a:prstDash val="solid"/>
                </a:ln>
                <a:solidFill>
                  <a:srgbClr val="333399">
                    <a:lumMod val="40000"/>
                    <a:lumOff val="60000"/>
                  </a:srgbClr>
                </a:solidFill>
                <a:latin typeface="Times New Roman" panose="02020603050405020304" pitchFamily="18" charset="0"/>
                <a:cs typeface="Times New Roman" panose="02020603050405020304" pitchFamily="18" charset="0"/>
              </a:rPr>
              <a:t>giỏi</a:t>
            </a:r>
            <a:endParaRPr lang="en-US" sz="6600" b="1">
              <a:ln w="22225">
                <a:solidFill>
                  <a:srgbClr val="333399"/>
                </a:solidFill>
                <a:prstDash val="solid"/>
              </a:ln>
              <a:solidFill>
                <a:srgbClr val="333399">
                  <a:lumMod val="40000"/>
                  <a:lumOff val="60000"/>
                </a:srgbClr>
              </a:solidFill>
              <a:latin typeface="VNI-Times" pitchFamily="2" charset="0"/>
              <a:cs typeface="Arial" pitchFamily="34" charset="0"/>
            </a:endParaRPr>
          </a:p>
        </p:txBody>
      </p:sp>
    </p:spTree>
    <p:extLst>
      <p:ext uri="{BB962C8B-B14F-4D97-AF65-F5344CB8AC3E}">
        <p14:creationId xmlns:p14="http://schemas.microsoft.com/office/powerpoint/2010/main" val="1370916063"/>
      </p:ext>
    </p:extLst>
  </p:cSld>
  <p:clrMapOvr>
    <a:masterClrMapping/>
  </p:clrMapOvr>
  <p:transition advTm="534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WordArt 5"/>
          <p:cNvSpPr>
            <a:spLocks noChangeArrowheads="1" noChangeShapeType="1" noTextEdit="1"/>
          </p:cNvSpPr>
          <p:nvPr/>
        </p:nvSpPr>
        <p:spPr bwMode="auto">
          <a:xfrm>
            <a:off x="2478088" y="996950"/>
            <a:ext cx="5181600"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a:ln w="9525">
                  <a:round/>
                  <a:headEnd/>
                  <a:tailEnd/>
                </a:ln>
                <a:solidFill>
                  <a:srgbClr val="FF0000"/>
                </a:solidFill>
                <a:latin typeface="Arial"/>
                <a:cs typeface="Arial"/>
              </a:rPr>
              <a:t>KHỞI ĐỘNG</a:t>
            </a:r>
          </a:p>
        </p:txBody>
      </p:sp>
      <p:grpSp>
        <p:nvGrpSpPr>
          <p:cNvPr id="54276" name="Group 18"/>
          <p:cNvGrpSpPr>
            <a:grpSpLocks/>
          </p:cNvGrpSpPr>
          <p:nvPr/>
        </p:nvGrpSpPr>
        <p:grpSpPr bwMode="auto">
          <a:xfrm rot="-1210856">
            <a:off x="2792413" y="2989263"/>
            <a:ext cx="4219575" cy="1620837"/>
            <a:chOff x="5225" y="9335"/>
            <a:chExt cx="2520" cy="1750"/>
          </a:xfrm>
        </p:grpSpPr>
        <p:sp>
          <p:nvSpPr>
            <p:cNvPr id="5427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cs typeface="Arial" pitchFamily="34" charset="0"/>
              </a:endParaRPr>
            </a:p>
          </p:txBody>
        </p:sp>
        <p:pic>
          <p:nvPicPr>
            <p:cNvPr id="5427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5428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endParaRPr>
            </a:p>
          </p:txBody>
        </p:sp>
        <p:sp>
          <p:nvSpPr>
            <p:cNvPr id="5428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cs typeface="Arial" pitchFamily="34" charset="0"/>
                </a:rPr>
                <a:t>NÀM </a:t>
              </a:r>
            </a:p>
          </p:txBody>
        </p:sp>
        <p:sp>
          <p:nvSpPr>
            <p:cNvPr id="5428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endParaRPr>
            </a:p>
          </p:txBody>
        </p:sp>
      </p:grpSp>
    </p:spTree>
    <p:extLst>
      <p:ext uri="{BB962C8B-B14F-4D97-AF65-F5344CB8AC3E}">
        <p14:creationId xmlns:p14="http://schemas.microsoft.com/office/powerpoint/2010/main" val="324608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uyển tập 20 hình nền Powerpoint tông cam mang đậm phong cách mạnh m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914400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árvore · ilustração · natureza · folha · folhas - ilustração de ..."/>
          <p:cNvPicPr>
            <a:picLocks noChangeAspect="1" noChangeArrowheads="1"/>
          </p:cNvPicPr>
          <p:nvPr/>
        </p:nvPicPr>
        <p:blipFill rotWithShape="1">
          <a:blip r:embed="rId3">
            <a:extLst>
              <a:ext uri="{28A0092B-C50C-407E-A947-70E740481C1C}">
                <a14:useLocalDpi xmlns:a14="http://schemas.microsoft.com/office/drawing/2010/main" val="0"/>
              </a:ext>
            </a:extLst>
          </a:blip>
          <a:srcRect t="571" r="1855"/>
          <a:stretch/>
        </p:blipFill>
        <p:spPr bwMode="auto">
          <a:xfrm>
            <a:off x="187211" y="1376187"/>
            <a:ext cx="3185382" cy="4346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21418" y="2595331"/>
            <a:ext cx="3802644" cy="1200329"/>
          </a:xfrm>
          <a:prstGeom prst="rect">
            <a:avLst/>
          </a:prstGeom>
          <a:noFill/>
        </p:spPr>
        <p:txBody>
          <a:bodyPr wrap="none">
            <a:spAutoFit/>
          </a:bodyPr>
          <a:lstStyle/>
          <a:p>
            <a:pPr algn="ctr">
              <a:defRPr/>
            </a:pP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Cấu</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tạo</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bài</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văn</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p>
          <a:p>
            <a:pPr algn="ctr">
              <a:defRPr/>
            </a:pP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miêu</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tả</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cây</a:t>
            </a:r>
            <a:r>
              <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 </a:t>
            </a:r>
            <a:r>
              <a:rPr lang="en-US" sz="3600" b="1" dirty="0" err="1">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rPr>
              <a:t>cối</a:t>
            </a:r>
            <a:endParaRPr lang="en-US" sz="3600" b="1" dirty="0">
              <a:ln w="9525">
                <a:solidFill>
                  <a:prstClr val="white"/>
                </a:solidFill>
                <a:prstDash val="solid"/>
              </a:ln>
              <a:solidFill>
                <a:srgbClr val="C00000"/>
              </a:solidFill>
              <a:effectLst>
                <a:outerShdw blurRad="12700" dist="38100" dir="2700000" algn="tl" rotWithShape="0">
                  <a:srgbClr val="474B78">
                    <a:lumMod val="60000"/>
                    <a:lumOff val="40000"/>
                  </a:srgbClr>
                </a:outerShdw>
              </a:effectLst>
              <a:latin typeface="Aaril"/>
              <a:cs typeface="Arial" pitchFamily="34" charset="0"/>
            </a:endParaRPr>
          </a:p>
        </p:txBody>
      </p:sp>
      <p:sp>
        <p:nvSpPr>
          <p:cNvPr id="8" name="TextBox 7"/>
          <p:cNvSpPr txBox="1">
            <a:spLocks noChangeArrowheads="1"/>
          </p:cNvSpPr>
          <p:nvPr/>
        </p:nvSpPr>
        <p:spPr bwMode="auto">
          <a:xfrm>
            <a:off x="3990975" y="1058863"/>
            <a:ext cx="984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a:solidFill>
                  <a:srgbClr val="0000CC"/>
                </a:solidFill>
                <a:latin typeface="Times New Roman" pitchFamily="18" charset="0"/>
                <a:cs typeface="Times New Roman" pitchFamily="18" charset="0"/>
              </a:rPr>
              <a:t>Mở bài</a:t>
            </a:r>
          </a:p>
        </p:txBody>
      </p:sp>
      <p:sp>
        <p:nvSpPr>
          <p:cNvPr id="9" name="TextBox 8"/>
          <p:cNvSpPr txBox="1">
            <a:spLocks noChangeArrowheads="1"/>
          </p:cNvSpPr>
          <p:nvPr/>
        </p:nvSpPr>
        <p:spPr bwMode="auto">
          <a:xfrm>
            <a:off x="3906838" y="2811463"/>
            <a:ext cx="1127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a:solidFill>
                  <a:srgbClr val="0000CC"/>
                </a:solidFill>
                <a:latin typeface="Times New Roman" pitchFamily="18" charset="0"/>
                <a:cs typeface="Times New Roman" pitchFamily="18" charset="0"/>
              </a:rPr>
              <a:t>Thân bài</a:t>
            </a:r>
          </a:p>
        </p:txBody>
      </p:sp>
      <p:cxnSp>
        <p:nvCxnSpPr>
          <p:cNvPr id="10" name="Straight Arrow Connector 9"/>
          <p:cNvCxnSpPr>
            <a:stCxn id="9" idx="3"/>
          </p:cNvCxnSpPr>
          <p:nvPr/>
        </p:nvCxnSpPr>
        <p:spPr>
          <a:xfrm flipV="1">
            <a:off x="5033963" y="2670175"/>
            <a:ext cx="333375" cy="55721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a:endCxn id="13" idx="1"/>
          </p:cNvCxnSpPr>
          <p:nvPr/>
        </p:nvCxnSpPr>
        <p:spPr>
          <a:xfrm>
            <a:off x="5033963" y="3227388"/>
            <a:ext cx="311150" cy="27940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5367338" y="2254250"/>
            <a:ext cx="3463925" cy="831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a:solidFill>
                  <a:srgbClr val="006600"/>
                </a:solidFill>
                <a:latin typeface="Times New Roman" pitchFamily="18" charset="0"/>
                <a:cs typeface="Times New Roman" pitchFamily="18" charset="0"/>
              </a:rPr>
              <a:t>Tả từng thời kì phát triển của cây</a:t>
            </a:r>
          </a:p>
        </p:txBody>
      </p:sp>
      <p:sp>
        <p:nvSpPr>
          <p:cNvPr id="13" name="TextBox 12"/>
          <p:cNvSpPr txBox="1">
            <a:spLocks noChangeArrowheads="1"/>
          </p:cNvSpPr>
          <p:nvPr/>
        </p:nvSpPr>
        <p:spPr bwMode="auto">
          <a:xfrm>
            <a:off x="5345113" y="3276600"/>
            <a:ext cx="348615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a:solidFill>
                  <a:srgbClr val="006600"/>
                </a:solidFill>
                <a:latin typeface="Times New Roman" pitchFamily="18" charset="0"/>
                <a:cs typeface="Times New Roman" pitchFamily="18" charset="0"/>
              </a:rPr>
              <a:t>Tả từng bộ phận của cây</a:t>
            </a:r>
          </a:p>
        </p:txBody>
      </p:sp>
      <p:sp>
        <p:nvSpPr>
          <p:cNvPr id="14" name="TextBox 13"/>
          <p:cNvSpPr txBox="1">
            <a:spLocks noChangeArrowheads="1"/>
          </p:cNvSpPr>
          <p:nvPr/>
        </p:nvSpPr>
        <p:spPr bwMode="auto">
          <a:xfrm>
            <a:off x="3979863" y="4487863"/>
            <a:ext cx="1030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a:solidFill>
                  <a:srgbClr val="0000CC"/>
                </a:solidFill>
                <a:latin typeface="Times New Roman" pitchFamily="18" charset="0"/>
                <a:cs typeface="Times New Roman" pitchFamily="18" charset="0"/>
              </a:rPr>
              <a:t>Kết bài</a:t>
            </a:r>
          </a:p>
        </p:txBody>
      </p:sp>
      <p:sp>
        <p:nvSpPr>
          <p:cNvPr id="15" name="TextBox 14"/>
          <p:cNvSpPr txBox="1">
            <a:spLocks noChangeArrowheads="1"/>
          </p:cNvSpPr>
          <p:nvPr/>
        </p:nvSpPr>
        <p:spPr bwMode="auto">
          <a:xfrm>
            <a:off x="5465763" y="3940175"/>
            <a:ext cx="2655887"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en-US" sz="2400" b="1">
                <a:solidFill>
                  <a:srgbClr val="006600"/>
                </a:solidFill>
                <a:latin typeface="Times New Roman" pitchFamily="18" charset="0"/>
                <a:cs typeface="Times New Roman" pitchFamily="18" charset="0"/>
              </a:rPr>
              <a:t>Nêu lợi ích của cây</a:t>
            </a:r>
          </a:p>
        </p:txBody>
      </p:sp>
      <p:sp>
        <p:nvSpPr>
          <p:cNvPr id="16" name="TextBox 15"/>
          <p:cNvSpPr txBox="1">
            <a:spLocks noChangeArrowheads="1"/>
          </p:cNvSpPr>
          <p:nvPr/>
        </p:nvSpPr>
        <p:spPr bwMode="auto">
          <a:xfrm>
            <a:off x="5500688" y="4518025"/>
            <a:ext cx="2678112"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en-US" sz="2400" b="1">
                <a:solidFill>
                  <a:srgbClr val="006600"/>
                </a:solidFill>
                <a:latin typeface="Times New Roman" pitchFamily="18" charset="0"/>
                <a:cs typeface="Times New Roman" pitchFamily="18" charset="0"/>
              </a:rPr>
              <a:t>Ấn tượng đặc biệt</a:t>
            </a:r>
          </a:p>
        </p:txBody>
      </p:sp>
      <p:sp>
        <p:nvSpPr>
          <p:cNvPr id="17" name="TextBox 16"/>
          <p:cNvSpPr txBox="1">
            <a:spLocks noChangeArrowheads="1"/>
          </p:cNvSpPr>
          <p:nvPr/>
        </p:nvSpPr>
        <p:spPr bwMode="auto">
          <a:xfrm>
            <a:off x="5486400" y="5180013"/>
            <a:ext cx="3262313"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en-US" sz="2400" b="1">
                <a:solidFill>
                  <a:srgbClr val="006600"/>
                </a:solidFill>
                <a:latin typeface="Times New Roman" pitchFamily="18" charset="0"/>
                <a:cs typeface="Times New Roman" pitchFamily="18" charset="0"/>
              </a:rPr>
              <a:t>Tình cảm của người tả</a:t>
            </a:r>
          </a:p>
        </p:txBody>
      </p:sp>
      <p:cxnSp>
        <p:nvCxnSpPr>
          <p:cNvPr id="18" name="Straight Arrow Connector 17"/>
          <p:cNvCxnSpPr/>
          <p:nvPr/>
        </p:nvCxnSpPr>
        <p:spPr>
          <a:xfrm flipV="1">
            <a:off x="4979988" y="4789488"/>
            <a:ext cx="554037"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92688" y="4086225"/>
            <a:ext cx="481012" cy="70326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79988" y="4789488"/>
            <a:ext cx="541337" cy="655637"/>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4957763" y="1036638"/>
            <a:ext cx="3762375"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a:solidFill>
                  <a:srgbClr val="006600"/>
                </a:solidFill>
                <a:latin typeface="Times New Roman" pitchFamily="18" charset="0"/>
                <a:cs typeface="Times New Roman" pitchFamily="18" charset="0"/>
              </a:rPr>
              <a:t> Tả hoặc giới thiệu bao quát về cây</a:t>
            </a:r>
          </a:p>
        </p:txBody>
      </p:sp>
      <p:cxnSp>
        <p:nvCxnSpPr>
          <p:cNvPr id="6" name="Straight Arrow Connector 5"/>
          <p:cNvCxnSpPr>
            <a:endCxn id="8" idx="1"/>
          </p:cNvCxnSpPr>
          <p:nvPr/>
        </p:nvCxnSpPr>
        <p:spPr>
          <a:xfrm flipV="1">
            <a:off x="3265488" y="1474788"/>
            <a:ext cx="725487" cy="776287"/>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75025" y="3070225"/>
            <a:ext cx="638175"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4" idx="1"/>
          </p:cNvCxnSpPr>
          <p:nvPr/>
        </p:nvCxnSpPr>
        <p:spPr>
          <a:xfrm>
            <a:off x="2998788" y="3902075"/>
            <a:ext cx="981075" cy="100171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56342" name="TextBox 40"/>
          <p:cNvSpPr txBox="1">
            <a:spLocks noChangeArrowheads="1"/>
          </p:cNvSpPr>
          <p:nvPr/>
        </p:nvSpPr>
        <p:spPr bwMode="auto">
          <a:xfrm>
            <a:off x="3694113" y="211138"/>
            <a:ext cx="193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800" b="1">
                <a:solidFill>
                  <a:srgbClr val="FF0000"/>
                </a:solidFill>
              </a:rPr>
              <a:t>GHI NHỚ</a:t>
            </a:r>
          </a:p>
        </p:txBody>
      </p:sp>
    </p:spTree>
    <p:extLst>
      <p:ext uri="{BB962C8B-B14F-4D97-AF65-F5344CB8AC3E}">
        <p14:creationId xmlns:p14="http://schemas.microsoft.com/office/powerpoint/2010/main" val="1583055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2000"/>
                                        <p:tgtEl>
                                          <p:spTgt spid="2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20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circle(in)">
                                      <p:cBhvr>
                                        <p:cTn id="68" dur="2000"/>
                                        <p:tgtEl>
                                          <p:spTgt spid="20"/>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animBg="1"/>
      <p:bldP spid="14" grpId="0"/>
      <p:bldP spid="15" grpId="0" animBg="1"/>
      <p:bldP spid="16" grpId="0" animBg="1"/>
      <p:bldP spid="17"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ChangeArrowheads="1"/>
          </p:cNvSpPr>
          <p:nvPr/>
        </p:nvSpPr>
        <p:spPr bwMode="auto">
          <a:xfrm>
            <a:off x="309563" y="260350"/>
            <a:ext cx="379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Kiểm tra bài cũ:</a:t>
            </a:r>
          </a:p>
        </p:txBody>
      </p:sp>
      <p:sp>
        <p:nvSpPr>
          <p:cNvPr id="3" name="TextBox 2"/>
          <p:cNvSpPr txBox="1">
            <a:spLocks noChangeArrowheads="1"/>
          </p:cNvSpPr>
          <p:nvPr/>
        </p:nvSpPr>
        <p:spPr bwMode="auto">
          <a:xfrm>
            <a:off x="357188" y="1000125"/>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200" b="1">
                <a:solidFill>
                  <a:srgbClr val="000099"/>
                </a:solidFill>
                <a:latin typeface="Times New Roman" pitchFamily="18" charset="0"/>
                <a:cs typeface="Times New Roman" pitchFamily="18" charset="0"/>
              </a:rPr>
              <a:t>Hãy nêu cấu tạo của bài văn miêu tả cây cối.</a:t>
            </a:r>
            <a:endParaRPr lang="vi-VN" sz="3200" b="1">
              <a:solidFill>
                <a:srgbClr val="000099"/>
              </a:solidFill>
              <a:latin typeface="Times New Roman" pitchFamily="18" charset="0"/>
              <a:cs typeface="Times New Roman" pitchFamily="18" charset="0"/>
            </a:endParaRPr>
          </a:p>
        </p:txBody>
      </p:sp>
      <p:sp>
        <p:nvSpPr>
          <p:cNvPr id="4" name="Text Box 4"/>
          <p:cNvSpPr txBox="1">
            <a:spLocks noChangeArrowheads="1"/>
          </p:cNvSpPr>
          <p:nvPr/>
        </p:nvSpPr>
        <p:spPr bwMode="auto">
          <a:xfrm>
            <a:off x="0" y="1928813"/>
            <a:ext cx="89296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Bài văn miêu tả cây cối thường có </a:t>
            </a:r>
            <a:r>
              <a:rPr lang="en-US" sz="2800" b="1">
                <a:solidFill>
                  <a:prstClr val="black"/>
                </a:solidFill>
                <a:latin typeface="Times New Roman" pitchFamily="18" charset="0"/>
                <a:cs typeface="Times New Roman" pitchFamily="18" charset="0"/>
              </a:rPr>
              <a:t>ba phần:</a:t>
            </a:r>
          </a:p>
          <a:p>
            <a:pPr eaLnBrk="1" fontAlgn="base" hangingPunct="1">
              <a:spcBef>
                <a:spcPct val="0"/>
              </a:spcBef>
              <a:spcAft>
                <a:spcPct val="0"/>
              </a:spcAft>
              <a:buFontTx/>
              <a:buAutoNum type="arabicPeriod"/>
            </a:pPr>
            <a:r>
              <a:rPr lang="en-US" sz="2800" b="1">
                <a:solidFill>
                  <a:prstClr val="black"/>
                </a:solidFill>
                <a:latin typeface="Times New Roman" pitchFamily="18" charset="0"/>
                <a:cs typeface="Times New Roman" pitchFamily="18" charset="0"/>
              </a:rPr>
              <a:t>Mở bài: Tả hoặc giới thiệu bao quát về cây.</a:t>
            </a:r>
          </a:p>
          <a:p>
            <a:pPr eaLnBrk="1" fontAlgn="base" hangingPunct="1">
              <a:spcBef>
                <a:spcPct val="0"/>
              </a:spcBef>
              <a:spcAft>
                <a:spcPct val="0"/>
              </a:spcAft>
            </a:pPr>
            <a:r>
              <a:rPr lang="en-US" sz="2800" b="1">
                <a:solidFill>
                  <a:prstClr val="black"/>
                </a:solidFill>
                <a:latin typeface="Times New Roman" pitchFamily="18" charset="0"/>
                <a:cs typeface="Times New Roman" pitchFamily="18" charset="0"/>
              </a:rPr>
              <a:t>2.Thân bài: Tả từng bộ phận của cây hoặc tả từng thời kì phát triển của cây.</a:t>
            </a:r>
          </a:p>
          <a:p>
            <a:pPr eaLnBrk="1" fontAlgn="base" hangingPunct="1">
              <a:spcBef>
                <a:spcPct val="0"/>
              </a:spcBef>
              <a:spcAft>
                <a:spcPct val="0"/>
              </a:spcAft>
            </a:pPr>
            <a:r>
              <a:rPr lang="en-US" sz="2800" b="1">
                <a:solidFill>
                  <a:prstClr val="black"/>
                </a:solidFill>
                <a:latin typeface="Times New Roman" pitchFamily="18" charset="0"/>
                <a:cs typeface="Times New Roman" pitchFamily="18" charset="0"/>
              </a:rPr>
              <a:t>3.Kết bài: Nêu ích lợi của cây, ấn tượng đặc biệt hoặc </a:t>
            </a:r>
          </a:p>
          <a:p>
            <a:pPr eaLnBrk="1" fontAlgn="base" hangingPunct="1">
              <a:spcBef>
                <a:spcPct val="0"/>
              </a:spcBef>
              <a:spcAft>
                <a:spcPct val="0"/>
              </a:spcAft>
            </a:pPr>
            <a:r>
              <a:rPr lang="en-US" sz="2800" b="1">
                <a:solidFill>
                  <a:prstClr val="black"/>
                </a:solidFill>
                <a:latin typeface="Times New Roman" pitchFamily="18" charset="0"/>
                <a:cs typeface="Times New Roman" pitchFamily="18" charset="0"/>
              </a:rPr>
              <a:t>tình cảm của người tả với cây. </a:t>
            </a:r>
          </a:p>
        </p:txBody>
      </p:sp>
    </p:spTree>
    <p:extLst>
      <p:ext uri="{BB962C8B-B14F-4D97-AF65-F5344CB8AC3E}">
        <p14:creationId xmlns:p14="http://schemas.microsoft.com/office/powerpoint/2010/main" val="3632439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0"/>
          <p:cNvSpPr>
            <a:spLocks noChangeArrowheads="1" noChangeShapeType="1" noTextEdit="1"/>
          </p:cNvSpPr>
          <p:nvPr/>
        </p:nvSpPr>
        <p:spPr bwMode="auto">
          <a:xfrm>
            <a:off x="2667000" y="1828800"/>
            <a:ext cx="3200400" cy="533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endPar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58371" name="WordArt 21"/>
          <p:cNvSpPr>
            <a:spLocks noChangeArrowheads="1" noChangeShapeType="1" noTextEdit="1"/>
          </p:cNvSpPr>
          <p:nvPr/>
        </p:nvSpPr>
        <p:spPr bwMode="auto">
          <a:xfrm>
            <a:off x="457200" y="2971800"/>
            <a:ext cx="8229600" cy="4800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Luyện tập</a:t>
            </a:r>
          </a:p>
          <a:p>
            <a:pPr algn="ctr" fontAlgn="base">
              <a:spcBef>
                <a:spcPct val="0"/>
              </a:spcBef>
              <a:spcAft>
                <a:spcPct val="0"/>
              </a:spcAft>
            </a:pPr>
            <a:r>
              <a:rPr lang="en-US" sz="3600" b="1" kern="1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Quan sát cây cối.</a:t>
            </a:r>
          </a:p>
          <a:p>
            <a:pPr algn="ctr" fontAlgn="base">
              <a:spcBef>
                <a:spcPct val="0"/>
              </a:spcBef>
              <a:spcAft>
                <a:spcPct val="0"/>
              </a:spcAft>
            </a:pPr>
            <a:endParaRPr lang="en-US" sz="3600" b="1" kern="1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fontAlgn="base">
              <a:spcBef>
                <a:spcPct val="0"/>
              </a:spcBef>
              <a:spcAft>
                <a:spcPct val="0"/>
              </a:spcAft>
            </a:pPr>
            <a:r>
              <a:rPr lang="en-US" sz="3600" b="1" kern="1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p>
          <a:p>
            <a:pPr algn="ctr" fontAlgn="base">
              <a:spcBef>
                <a:spcPct val="0"/>
              </a:spcBef>
              <a:spcAft>
                <a:spcPct val="0"/>
              </a:spcAft>
            </a:pPr>
            <a:endParaRPr lang="en-US" sz="3600" b="1" kern="1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58372"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2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4102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29160">
            <a:off x="-127000" y="-1588"/>
            <a:ext cx="171926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382142">
            <a:off x="7591424" y="90488"/>
            <a:ext cx="1676401"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5"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752468">
            <a:off x="-134144" y="5501482"/>
            <a:ext cx="16843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6"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003096">
            <a:off x="7670006" y="5526882"/>
            <a:ext cx="1646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5"/>
          <p:cNvSpPr>
            <a:spLocks noChangeArrowheads="1"/>
          </p:cNvSpPr>
          <p:nvPr/>
        </p:nvSpPr>
        <p:spPr bwMode="auto">
          <a:xfrm>
            <a:off x="1066800" y="4419600"/>
            <a:ext cx="574675" cy="485775"/>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a:solidFill>
                <a:srgbClr val="000000"/>
              </a:solidFill>
              <a:cs typeface="Arial" pitchFamily="34" charset="0"/>
            </a:endParaRPr>
          </a:p>
        </p:txBody>
      </p:sp>
      <p:sp>
        <p:nvSpPr>
          <p:cNvPr id="21" name="AutoShape 21"/>
          <p:cNvSpPr>
            <a:spLocks noChangeArrowheads="1"/>
          </p:cNvSpPr>
          <p:nvPr/>
        </p:nvSpPr>
        <p:spPr bwMode="auto">
          <a:xfrm>
            <a:off x="6934200" y="1828800"/>
            <a:ext cx="574675"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a:solidFill>
                <a:srgbClr val="000000"/>
              </a:solidFill>
              <a:cs typeface="Arial" pitchFamily="34" charset="0"/>
            </a:endParaRPr>
          </a:p>
        </p:txBody>
      </p:sp>
      <p:sp>
        <p:nvSpPr>
          <p:cNvPr id="22" name="AutoShape 22"/>
          <p:cNvSpPr>
            <a:spLocks noChangeArrowheads="1"/>
          </p:cNvSpPr>
          <p:nvPr/>
        </p:nvSpPr>
        <p:spPr bwMode="auto">
          <a:xfrm>
            <a:off x="1295400" y="175260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a:solidFill>
                <a:srgbClr val="000000"/>
              </a:solidFill>
              <a:cs typeface="Arial" pitchFamily="34" charset="0"/>
            </a:endParaRPr>
          </a:p>
        </p:txBody>
      </p:sp>
      <p:pic>
        <p:nvPicPr>
          <p:cNvPr id="58382"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5357813"/>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5"/>
          <p:cNvSpPr>
            <a:spLocks noChangeArrowheads="1"/>
          </p:cNvSpPr>
          <p:nvPr/>
        </p:nvSpPr>
        <p:spPr bwMode="auto">
          <a:xfrm>
            <a:off x="7620000" y="4495800"/>
            <a:ext cx="574675" cy="485775"/>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a:solidFill>
                <a:srgbClr val="000000"/>
              </a:solidFill>
              <a:cs typeface="Arial" pitchFamily="34" charset="0"/>
            </a:endParaRPr>
          </a:p>
        </p:txBody>
      </p:sp>
    </p:spTree>
    <p:extLst>
      <p:ext uri="{BB962C8B-B14F-4D97-AF65-F5344CB8AC3E}">
        <p14:creationId xmlns:p14="http://schemas.microsoft.com/office/powerpoint/2010/main" val="112637681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indefinite"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nodeType="afterGroup">
                            <p:stCondLst>
                              <p:cond delay="2000"/>
                            </p:stCondLst>
                            <p:childTnLst>
                              <p:par>
                                <p:cTn id="9" presetID="9" presetClass="entr" presetSubtype="0" repeatCount="indefinite"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2000"/>
                                        <p:tgtEl>
                                          <p:spTgt spid="21"/>
                                        </p:tgtEl>
                                      </p:cBhvr>
                                    </p:animEffect>
                                  </p:childTnLst>
                                </p:cTn>
                              </p:par>
                            </p:childTnLst>
                          </p:cTn>
                        </p:par>
                        <p:par>
                          <p:cTn id="12" fill="hold" nodeType="afterGroup">
                            <p:stCondLst>
                              <p:cond delay="4000"/>
                            </p:stCondLst>
                            <p:childTnLst>
                              <p:par>
                                <p:cTn id="13" presetID="9" presetClass="entr" presetSubtype="0" repeatCount="indefinite"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2000"/>
                                        <p:tgtEl>
                                          <p:spTgt spid="22"/>
                                        </p:tgtEl>
                                      </p:cBhvr>
                                    </p:animEffect>
                                  </p:childTnLst>
                                </p:cTn>
                              </p:par>
                            </p:childTnLst>
                          </p:cTn>
                        </p:par>
                        <p:par>
                          <p:cTn id="16" fill="hold" nodeType="afterGroup">
                            <p:stCondLst>
                              <p:cond delay="6000"/>
                            </p:stCondLst>
                            <p:childTnLst>
                              <p:par>
                                <p:cTn id="17" presetID="9" presetClass="entr" presetSubtype="0" repeatCount="indefinite"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2000"/>
                                        <p:tgtEl>
                                          <p:spTgt spid="25"/>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7"/>
          <p:cNvSpPr txBox="1">
            <a:spLocks noChangeArrowheads="1"/>
          </p:cNvSpPr>
          <p:nvPr/>
        </p:nvSpPr>
        <p:spPr bwMode="auto">
          <a:xfrm>
            <a:off x="0" y="0"/>
            <a:ext cx="91440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a:solidFill>
                  <a:prstClr val="black"/>
                </a:solidFill>
                <a:latin typeface="Times New Roman" pitchFamily="18" charset="0"/>
              </a:rPr>
              <a:t>1. </a:t>
            </a:r>
            <a:r>
              <a:rPr lang="en-US" sz="2800">
                <a:solidFill>
                  <a:prstClr val="black"/>
                </a:solidFill>
              </a:rPr>
              <a:t>Đọc lại ba bài văn tả cây cối mới học </a:t>
            </a:r>
            <a:r>
              <a:rPr lang="en-US" sz="2800" b="1">
                <a:solidFill>
                  <a:prstClr val="black"/>
                </a:solidFill>
              </a:rPr>
              <a:t>(Sầu riêng, Bãi ngô, Cây gạo) </a:t>
            </a:r>
            <a:r>
              <a:rPr lang="en-US" sz="2800">
                <a:solidFill>
                  <a:prstClr val="black"/>
                </a:solidFill>
              </a:rPr>
              <a:t>và nhận xét:</a:t>
            </a:r>
          </a:p>
          <a:p>
            <a:pPr eaLnBrk="1" fontAlgn="base" hangingPunct="1">
              <a:spcBef>
                <a:spcPct val="50000"/>
              </a:spcBef>
              <a:spcAft>
                <a:spcPct val="0"/>
              </a:spcAft>
            </a:pPr>
            <a:r>
              <a:rPr lang="en-US" sz="2800" b="1">
                <a:solidFill>
                  <a:srgbClr val="0000FF"/>
                </a:solidFill>
                <a:latin typeface="Times New Roman" pitchFamily="18" charset="0"/>
              </a:rPr>
              <a:t>a) </a:t>
            </a:r>
            <a:r>
              <a:rPr lang="en-US" sz="2800" b="1">
                <a:solidFill>
                  <a:srgbClr val="0000FF"/>
                </a:solidFill>
              </a:rPr>
              <a:t>Tác giả mỗi bài văn quan sát cây theo trình tự như thế nào?</a:t>
            </a:r>
          </a:p>
          <a:p>
            <a:pPr eaLnBrk="1" fontAlgn="base" hangingPunct="1">
              <a:spcBef>
                <a:spcPct val="50000"/>
              </a:spcBef>
              <a:spcAft>
                <a:spcPct val="0"/>
              </a:spcAft>
            </a:pPr>
            <a:r>
              <a:rPr lang="en-US" sz="2800" b="1">
                <a:solidFill>
                  <a:srgbClr val="0000FF"/>
                </a:solidFill>
              </a:rPr>
              <a:t>b) Các tác giả quan sát cây bằng những giác quan nào?</a:t>
            </a:r>
          </a:p>
          <a:p>
            <a:pPr eaLnBrk="1" fontAlgn="base" hangingPunct="1">
              <a:spcBef>
                <a:spcPct val="50000"/>
              </a:spcBef>
              <a:spcAft>
                <a:spcPct val="0"/>
              </a:spcAft>
            </a:pPr>
            <a:r>
              <a:rPr lang="en-US" sz="2800" b="1">
                <a:solidFill>
                  <a:srgbClr val="0000FF"/>
                </a:solidFill>
              </a:rPr>
              <a:t>c) Chỉ ra những hình ảnh so sánh, nhân hóa mà em thích. Theo em, các hình ảnh so sánh và nhân hóa này có tác dụng gì?</a:t>
            </a:r>
          </a:p>
          <a:p>
            <a:pPr eaLnBrk="1" fontAlgn="base" hangingPunct="1">
              <a:spcBef>
                <a:spcPct val="50000"/>
              </a:spcBef>
              <a:spcAft>
                <a:spcPct val="0"/>
              </a:spcAft>
            </a:pPr>
            <a:r>
              <a:rPr lang="en-US" sz="2800" b="1">
                <a:solidFill>
                  <a:srgbClr val="0000FF"/>
                </a:solidFill>
              </a:rPr>
              <a:t>d) Trong ba bài văn trên, bài văn nào miêu tả một loài cây, bài văn nào tả một cây cụ thể?</a:t>
            </a:r>
          </a:p>
          <a:p>
            <a:pPr eaLnBrk="1" fontAlgn="base" hangingPunct="1">
              <a:spcBef>
                <a:spcPct val="50000"/>
              </a:spcBef>
              <a:spcAft>
                <a:spcPct val="0"/>
              </a:spcAft>
            </a:pPr>
            <a:r>
              <a:rPr lang="en-US" sz="2800" b="1">
                <a:solidFill>
                  <a:srgbClr val="0000FF"/>
                </a:solidFill>
              </a:rPr>
              <a:t>e) Theo em, miêu tả một loài cây có điểm gì giống và khác với miêu tả một cây cụ thể?</a:t>
            </a:r>
          </a:p>
          <a:p>
            <a:pPr eaLnBrk="1" fontAlgn="base" hangingPunct="1">
              <a:spcBef>
                <a:spcPct val="50000"/>
              </a:spcBef>
              <a:spcAft>
                <a:spcPct val="0"/>
              </a:spcAft>
            </a:pPr>
            <a:endParaRPr lang="en-US" sz="2800" b="1">
              <a:solidFill>
                <a:srgbClr val="0000FF"/>
              </a:solidFill>
            </a:endParaRPr>
          </a:p>
        </p:txBody>
      </p:sp>
    </p:spTree>
    <p:extLst>
      <p:ext uri="{BB962C8B-B14F-4D97-AF65-F5344CB8AC3E}">
        <p14:creationId xmlns:p14="http://schemas.microsoft.com/office/powerpoint/2010/main" val="19884880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34143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3200" b="1">
                <a:solidFill>
                  <a:srgbClr val="0000FF"/>
                </a:solidFill>
                <a:latin typeface="Times New Roman" pitchFamily="18" charset="0"/>
                <a:cs typeface="Arial" pitchFamily="34" charset="0"/>
              </a:rPr>
              <a:t>a</a:t>
            </a:r>
            <a:r>
              <a:rPr lang="en-US" sz="2800" b="1">
                <a:solidFill>
                  <a:srgbClr val="0000FF"/>
                </a:solidFill>
                <a:latin typeface="Times New Roman" pitchFamily="18" charset="0"/>
                <a:cs typeface="Arial" pitchFamily="34" charset="0"/>
              </a:rPr>
              <a:t>) </a:t>
            </a:r>
            <a:r>
              <a:rPr lang="en-US" sz="2800" b="1">
                <a:solidFill>
                  <a:srgbClr val="0000FF"/>
                </a:solidFill>
                <a:latin typeface="Arial" pitchFamily="34" charset="0"/>
                <a:cs typeface="Arial" pitchFamily="34" charset="0"/>
              </a:rPr>
              <a:t>Tác giả mỗi bài văn                        theo                như thế nào?</a:t>
            </a:r>
          </a:p>
        </p:txBody>
      </p:sp>
      <p:sp>
        <p:nvSpPr>
          <p:cNvPr id="4" name="Rectangle 3"/>
          <p:cNvSpPr>
            <a:spLocks noChangeArrowheads="1"/>
          </p:cNvSpPr>
          <p:nvPr/>
        </p:nvSpPr>
        <p:spPr bwMode="auto">
          <a:xfrm>
            <a:off x="0" y="292417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3200" b="1">
                <a:solidFill>
                  <a:srgbClr val="0000FF"/>
                </a:solidFill>
                <a:latin typeface="Times New Roman" pitchFamily="18" charset="0"/>
                <a:cs typeface="Arial" pitchFamily="34" charset="0"/>
              </a:rPr>
              <a:t>b) </a:t>
            </a:r>
            <a:r>
              <a:rPr lang="en-US" sz="3200" b="1">
                <a:solidFill>
                  <a:srgbClr val="0000FF"/>
                </a:solidFill>
                <a:latin typeface="Arial" pitchFamily="34" charset="0"/>
                <a:cs typeface="Arial" pitchFamily="34" charset="0"/>
              </a:rPr>
              <a:t>Các</a:t>
            </a:r>
            <a:r>
              <a:rPr lang="en-US" sz="2800" b="1">
                <a:solidFill>
                  <a:srgbClr val="0000FF"/>
                </a:solidFill>
                <a:latin typeface="Arial" pitchFamily="34" charset="0"/>
                <a:cs typeface="Arial" pitchFamily="34" charset="0"/>
              </a:rPr>
              <a:t> tác giả quan sát cây bằng những                      nào?</a:t>
            </a:r>
          </a:p>
        </p:txBody>
      </p:sp>
      <p:sp>
        <p:nvSpPr>
          <p:cNvPr id="5" name="Rectangle 4"/>
          <p:cNvSpPr>
            <a:spLocks noChangeArrowheads="1"/>
          </p:cNvSpPr>
          <p:nvPr/>
        </p:nvSpPr>
        <p:spPr bwMode="auto">
          <a:xfrm>
            <a:off x="0" y="4292600"/>
            <a:ext cx="87868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3200" b="1">
                <a:solidFill>
                  <a:srgbClr val="0000FF"/>
                </a:solidFill>
                <a:latin typeface="Arial" pitchFamily="34" charset="0"/>
                <a:cs typeface="Arial" pitchFamily="34" charset="0"/>
              </a:rPr>
              <a:t>c) </a:t>
            </a:r>
            <a:r>
              <a:rPr lang="en-US" sz="2800" b="1">
                <a:solidFill>
                  <a:srgbClr val="0000FF"/>
                </a:solidFill>
                <a:latin typeface="Arial" pitchFamily="34" charset="0"/>
                <a:cs typeface="Arial" pitchFamily="34" charset="0"/>
              </a:rPr>
              <a:t>Chỉ ra những                                                 mà em thích. Theo em, các hình ảnh so sánh và nhân hóa này</a:t>
            </a:r>
          </a:p>
        </p:txBody>
      </p:sp>
      <p:sp>
        <p:nvSpPr>
          <p:cNvPr id="6" name="Rectangle 5"/>
          <p:cNvSpPr>
            <a:spLocks noChangeArrowheads="1"/>
          </p:cNvSpPr>
          <p:nvPr/>
        </p:nvSpPr>
        <p:spPr bwMode="auto">
          <a:xfrm>
            <a:off x="3779838" y="1341438"/>
            <a:ext cx="247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b="1">
                <a:solidFill>
                  <a:srgbClr val="0000FF"/>
                </a:solidFill>
                <a:latin typeface="Times New Roman" pitchFamily="18" charset="0"/>
                <a:cs typeface="Arial" pitchFamily="34" charset="0"/>
              </a:rPr>
              <a:t>quan sát cây </a:t>
            </a:r>
            <a:endParaRPr lang="vi-VN" sz="3200">
              <a:solidFill>
                <a:prstClr val="black"/>
              </a:solidFill>
              <a:cs typeface="Arial" pitchFamily="34" charset="0"/>
            </a:endParaRPr>
          </a:p>
        </p:txBody>
      </p:sp>
      <p:sp>
        <p:nvSpPr>
          <p:cNvPr id="7" name="Rectangle 6"/>
          <p:cNvSpPr>
            <a:spLocks noChangeArrowheads="1"/>
          </p:cNvSpPr>
          <p:nvPr/>
        </p:nvSpPr>
        <p:spPr bwMode="auto">
          <a:xfrm>
            <a:off x="7000875" y="1357313"/>
            <a:ext cx="1565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Arial" pitchFamily="34" charset="0"/>
                <a:cs typeface="Arial" pitchFamily="34" charset="0"/>
              </a:rPr>
              <a:t>trình tự</a:t>
            </a:r>
            <a:r>
              <a:rPr lang="en-US" sz="3200" b="1">
                <a:solidFill>
                  <a:srgbClr val="0000FF"/>
                </a:solidFill>
                <a:latin typeface="Times New Roman" pitchFamily="18" charset="0"/>
                <a:cs typeface="Arial" pitchFamily="34" charset="0"/>
              </a:rPr>
              <a:t> </a:t>
            </a:r>
            <a:endParaRPr lang="vi-VN" sz="3200">
              <a:solidFill>
                <a:prstClr val="black"/>
              </a:solidFill>
              <a:cs typeface="Arial" pitchFamily="34" charset="0"/>
            </a:endParaRPr>
          </a:p>
        </p:txBody>
      </p:sp>
      <p:sp>
        <p:nvSpPr>
          <p:cNvPr id="8" name="Rectangle 7"/>
          <p:cNvSpPr>
            <a:spLocks noChangeArrowheads="1"/>
          </p:cNvSpPr>
          <p:nvPr/>
        </p:nvSpPr>
        <p:spPr bwMode="auto">
          <a:xfrm>
            <a:off x="6948488" y="2924175"/>
            <a:ext cx="198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b="1">
                <a:solidFill>
                  <a:srgbClr val="0000FF"/>
                </a:solidFill>
                <a:latin typeface="Times New Roman" pitchFamily="18" charset="0"/>
                <a:cs typeface="Arial" pitchFamily="34" charset="0"/>
              </a:rPr>
              <a:t>giác quan </a:t>
            </a:r>
            <a:endParaRPr lang="vi-VN" sz="3200">
              <a:solidFill>
                <a:prstClr val="black"/>
              </a:solidFill>
              <a:cs typeface="Arial" pitchFamily="34" charset="0"/>
            </a:endParaRPr>
          </a:p>
        </p:txBody>
      </p:sp>
      <p:sp>
        <p:nvSpPr>
          <p:cNvPr id="9" name="Rectangle 8"/>
          <p:cNvSpPr>
            <a:spLocks noChangeArrowheads="1"/>
          </p:cNvSpPr>
          <p:nvPr/>
        </p:nvSpPr>
        <p:spPr bwMode="auto">
          <a:xfrm>
            <a:off x="2771775" y="4292600"/>
            <a:ext cx="5040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Arial" pitchFamily="34" charset="0"/>
                <a:cs typeface="Arial" pitchFamily="34" charset="0"/>
              </a:rPr>
              <a:t>hình ảnh so sánh, nhân hóa</a:t>
            </a:r>
            <a:r>
              <a:rPr lang="en-US" sz="3200" b="1">
                <a:solidFill>
                  <a:srgbClr val="0000FF"/>
                </a:solidFill>
                <a:latin typeface="Times New Roman" pitchFamily="18" charset="0"/>
                <a:cs typeface="Arial" pitchFamily="34" charset="0"/>
              </a:rPr>
              <a:t> </a:t>
            </a:r>
            <a:endParaRPr lang="vi-VN" sz="3200">
              <a:solidFill>
                <a:prstClr val="black"/>
              </a:solidFill>
              <a:cs typeface="Arial" pitchFamily="34" charset="0"/>
            </a:endParaRPr>
          </a:p>
        </p:txBody>
      </p:sp>
      <p:sp>
        <p:nvSpPr>
          <p:cNvPr id="10" name="Rectangle 9"/>
          <p:cNvSpPr>
            <a:spLocks noChangeArrowheads="1"/>
          </p:cNvSpPr>
          <p:nvPr/>
        </p:nvSpPr>
        <p:spPr bwMode="auto">
          <a:xfrm>
            <a:off x="2771775" y="5229225"/>
            <a:ext cx="284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00FF"/>
                </a:solidFill>
                <a:latin typeface="Arial" pitchFamily="34" charset="0"/>
                <a:cs typeface="Arial" pitchFamily="34" charset="0"/>
              </a:rPr>
              <a:t>có tác dụng gì?</a:t>
            </a:r>
            <a:endParaRPr lang="vi-VN" sz="2800">
              <a:solidFill>
                <a:prstClr val="black"/>
              </a:solidFill>
              <a:cs typeface="Arial" pitchFamily="34" charset="0"/>
            </a:endParaRPr>
          </a:p>
        </p:txBody>
      </p:sp>
      <p:sp>
        <p:nvSpPr>
          <p:cNvPr id="60426" name="Rectangle 11"/>
          <p:cNvSpPr>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50000"/>
              </a:spcBef>
              <a:spcAft>
                <a:spcPct val="0"/>
              </a:spcAft>
            </a:pPr>
            <a:r>
              <a:rPr lang="en-US" sz="2800" b="1">
                <a:solidFill>
                  <a:prstClr val="black"/>
                </a:solidFill>
                <a:latin typeface="Times New Roman" pitchFamily="18" charset="0"/>
                <a:cs typeface="Arial" pitchFamily="34" charset="0"/>
              </a:rPr>
              <a:t>1. </a:t>
            </a:r>
            <a:r>
              <a:rPr lang="en-US" sz="2800">
                <a:solidFill>
                  <a:prstClr val="black"/>
                </a:solidFill>
                <a:latin typeface="Arial" pitchFamily="34" charset="0"/>
                <a:cs typeface="Arial" pitchFamily="34" charset="0"/>
              </a:rPr>
              <a:t>Đọc lại ba bài văn tả cây cối mới học </a:t>
            </a:r>
            <a:r>
              <a:rPr lang="en-US" sz="2800" b="1">
                <a:solidFill>
                  <a:prstClr val="black"/>
                </a:solidFill>
                <a:latin typeface="Arial" pitchFamily="34" charset="0"/>
                <a:cs typeface="Arial" pitchFamily="34" charset="0"/>
              </a:rPr>
              <a:t>(Sầu riêng, Bãi ngô, Cây gạo) </a:t>
            </a:r>
            <a:r>
              <a:rPr lang="en-US" sz="2800">
                <a:solidFill>
                  <a:prstClr val="black"/>
                </a:solidFill>
                <a:latin typeface="Arial" pitchFamily="34" charset="0"/>
                <a:cs typeface="Arial" pitchFamily="34" charset="0"/>
              </a:rPr>
              <a:t>và nhận xét:</a:t>
            </a:r>
          </a:p>
        </p:txBody>
      </p:sp>
    </p:spTree>
    <p:extLst>
      <p:ext uri="{BB962C8B-B14F-4D97-AF65-F5344CB8AC3E}">
        <p14:creationId xmlns:p14="http://schemas.microsoft.com/office/powerpoint/2010/main" val="3818185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grpId="0" nodeType="with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par>
                                <p:cTn id="25" presetID="29" presetClass="entr" presetSubtype="0" fill="hold" grpId="1"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par>
                                <p:cTn id="30" presetID="29" presetClass="entr" presetSubtype="0" fill="hold" grpId="0" nodeType="withEffect">
                                  <p:stCondLst>
                                    <p:cond delay="0"/>
                                  </p:stCondLst>
                                  <p:iterate type="lt">
                                    <p:tmPct val="0"/>
                                  </p:iterate>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par>
                                <p:cTn id="40" presetID="29" presetClass="entr" presetSubtype="0" fill="hold" grpId="0" nodeType="withEffect">
                                  <p:stCondLst>
                                    <p:cond delay="0"/>
                                  </p:stCondLst>
                                  <p:iterate type="lt">
                                    <p:tmPct val="0"/>
                                  </p:iterate>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mph" presetSubtype="0" fill="hold" grpId="1" nodeType="clickEffect">
                                  <p:stCondLst>
                                    <p:cond delay="0"/>
                                  </p:stCondLst>
                                  <p:iterate type="lt">
                                    <p:tmPct val="4000"/>
                                  </p:iterate>
                                  <p:childTnLst>
                                    <p:set>
                                      <p:cBhvr override="childStyle">
                                        <p:cTn id="48" dur="500" fill="hold"/>
                                        <p:tgtEl>
                                          <p:spTgt spid="7"/>
                                        </p:tgtEl>
                                        <p:attrNameLst>
                                          <p:attrName>style.color</p:attrName>
                                        </p:attrNameLst>
                                      </p:cBhvr>
                                      <p:to>
                                        <p:clrVal>
                                          <a:srgbClr val="FF0000"/>
                                        </p:clrVal>
                                      </p:to>
                                    </p:set>
                                    <p:set>
                                      <p:cBhvr>
                                        <p:cTn id="49" dur="500" fill="hold"/>
                                        <p:tgtEl>
                                          <p:spTgt spid="7"/>
                                        </p:tgtEl>
                                        <p:attrNameLst>
                                          <p:attrName>fillcolor</p:attrName>
                                        </p:attrNameLst>
                                      </p:cBhvr>
                                      <p:to>
                                        <p:clrVal>
                                          <a:srgbClr val="FF0000"/>
                                        </p:clrVal>
                                      </p:to>
                                    </p:set>
                                    <p:set>
                                      <p:cBhvr>
                                        <p:cTn id="50" dur="500" fill="hold"/>
                                        <p:tgtEl>
                                          <p:spTgt spid="7"/>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mph" presetSubtype="0" fill="hold" grpId="0" nodeType="clickEffect">
                                  <p:stCondLst>
                                    <p:cond delay="0"/>
                                  </p:stCondLst>
                                  <p:iterate type="lt">
                                    <p:tmPct val="4000"/>
                                  </p:iterate>
                                  <p:childTnLst>
                                    <p:set>
                                      <p:cBhvr override="childStyle">
                                        <p:cTn id="54" dur="500" fill="hold"/>
                                        <p:tgtEl>
                                          <p:spTgt spid="8"/>
                                        </p:tgtEl>
                                        <p:attrNameLst>
                                          <p:attrName>style.color</p:attrName>
                                        </p:attrNameLst>
                                      </p:cBhvr>
                                      <p:to>
                                        <p:clrVal>
                                          <a:srgbClr val="FF0000"/>
                                        </p:clrVal>
                                      </p:to>
                                    </p:set>
                                    <p:set>
                                      <p:cBhvr>
                                        <p:cTn id="55" dur="500" fill="hold"/>
                                        <p:tgtEl>
                                          <p:spTgt spid="8"/>
                                        </p:tgtEl>
                                        <p:attrNameLst>
                                          <p:attrName>fillcolor</p:attrName>
                                        </p:attrNameLst>
                                      </p:cBhvr>
                                      <p:to>
                                        <p:clrVal>
                                          <a:srgbClr val="FF0000"/>
                                        </p:clrVal>
                                      </p:to>
                                    </p:set>
                                    <p:set>
                                      <p:cBhvr>
                                        <p:cTn id="56" dur="500" fill="hold"/>
                                        <p:tgtEl>
                                          <p:spTgt spid="8"/>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mph" presetSubtype="0" fill="hold" grpId="1" nodeType="clickEffect">
                                  <p:stCondLst>
                                    <p:cond delay="0"/>
                                  </p:stCondLst>
                                  <p:iterate type="lt">
                                    <p:tmPct val="4000"/>
                                  </p:iterate>
                                  <p:childTnLst>
                                    <p:set>
                                      <p:cBhvr override="childStyle">
                                        <p:cTn id="60" dur="500" fill="hold"/>
                                        <p:tgtEl>
                                          <p:spTgt spid="9"/>
                                        </p:tgtEl>
                                        <p:attrNameLst>
                                          <p:attrName>style.color</p:attrName>
                                        </p:attrNameLst>
                                      </p:cBhvr>
                                      <p:to>
                                        <p:clrVal>
                                          <a:srgbClr val="FF0000"/>
                                        </p:clrVal>
                                      </p:to>
                                    </p:set>
                                    <p:set>
                                      <p:cBhvr>
                                        <p:cTn id="61" dur="500" fill="hold"/>
                                        <p:tgtEl>
                                          <p:spTgt spid="9"/>
                                        </p:tgtEl>
                                        <p:attrNameLst>
                                          <p:attrName>fillcolor</p:attrName>
                                        </p:attrNameLst>
                                      </p:cBhvr>
                                      <p:to>
                                        <p:clrVal>
                                          <a:srgbClr val="FF0000"/>
                                        </p:clrVal>
                                      </p:to>
                                    </p:set>
                                    <p:set>
                                      <p:cBhvr>
                                        <p:cTn id="62" dur="500" fill="hold"/>
                                        <p:tgtEl>
                                          <p:spTgt spid="9"/>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mph" presetSubtype="0" fill="hold" grpId="1" nodeType="clickEffect">
                                  <p:stCondLst>
                                    <p:cond delay="0"/>
                                  </p:stCondLst>
                                  <p:iterate type="lt">
                                    <p:tmPct val="4000"/>
                                  </p:iterate>
                                  <p:childTnLst>
                                    <p:set>
                                      <p:cBhvr override="childStyle">
                                        <p:cTn id="66" dur="500" fill="hold"/>
                                        <p:tgtEl>
                                          <p:spTgt spid="10"/>
                                        </p:tgtEl>
                                        <p:attrNameLst>
                                          <p:attrName>style.color</p:attrName>
                                        </p:attrNameLst>
                                      </p:cBhvr>
                                      <p:to>
                                        <p:clrVal>
                                          <a:srgbClr val="FF0000"/>
                                        </p:clrVal>
                                      </p:to>
                                    </p:set>
                                    <p:set>
                                      <p:cBhvr>
                                        <p:cTn id="67" dur="500" fill="hold"/>
                                        <p:tgtEl>
                                          <p:spTgt spid="10"/>
                                        </p:tgtEl>
                                        <p:attrNameLst>
                                          <p:attrName>fillcolor</p:attrName>
                                        </p:attrNameLst>
                                      </p:cBhvr>
                                      <p:to>
                                        <p:clrVal>
                                          <a:srgbClr val="FF0000"/>
                                        </p:clrVal>
                                      </p:to>
                                    </p:set>
                                    <p:set>
                                      <p:cBhvr>
                                        <p:cTn id="68"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7" grpId="1"/>
      <p:bldP spid="8" grpId="0"/>
      <p:bldP spid="8" grpId="1"/>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2189163" y="-71438"/>
            <a:ext cx="459422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3200" b="1">
                <a:solidFill>
                  <a:srgbClr val="FF0000"/>
                </a:solidFill>
                <a:latin typeface="Arial" pitchFamily="34" charset="0"/>
                <a:cs typeface="Arial" pitchFamily="34" charset="0"/>
              </a:rPr>
              <a:t>Sầu riêng</a:t>
            </a:r>
            <a:r>
              <a:rPr lang="en-US" sz="3200" b="1">
                <a:solidFill>
                  <a:srgbClr val="FF0000"/>
                </a:solidFill>
                <a:latin typeface="Times New Roman" pitchFamily="18" charset="0"/>
                <a:cs typeface="Arial" pitchFamily="34" charset="0"/>
              </a:rPr>
              <a:t> </a:t>
            </a:r>
            <a:r>
              <a:rPr lang="en-US" sz="3200" b="1">
                <a:solidFill>
                  <a:prstClr val="black"/>
                </a:solidFill>
                <a:latin typeface="Times New Roman" pitchFamily="18" charset="0"/>
                <a:cs typeface="Arial" pitchFamily="34" charset="0"/>
              </a:rPr>
              <a:t>(trang 34 sgk)</a:t>
            </a:r>
            <a:endParaRPr lang="vi-VN" sz="3200">
              <a:solidFill>
                <a:prstClr val="black"/>
              </a:solidFill>
              <a:cs typeface="Arial" pitchFamily="34" charset="0"/>
            </a:endParaRPr>
          </a:p>
        </p:txBody>
      </p:sp>
      <p:sp>
        <p:nvSpPr>
          <p:cNvPr id="7" name="Rectangle 6"/>
          <p:cNvSpPr>
            <a:spLocks noChangeArrowheads="1"/>
          </p:cNvSpPr>
          <p:nvPr/>
        </p:nvSpPr>
        <p:spPr bwMode="auto">
          <a:xfrm>
            <a:off x="0" y="487363"/>
            <a:ext cx="4714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a:solidFill>
                  <a:srgbClr val="0000FF"/>
                </a:solidFill>
                <a:latin typeface="Times New Roman" pitchFamily="18" charset="0"/>
                <a:cs typeface="Arial" pitchFamily="34" charset="0"/>
              </a:rPr>
              <a:t>a) </a:t>
            </a:r>
            <a:r>
              <a:rPr lang="en-US" sz="2800" b="1">
                <a:solidFill>
                  <a:srgbClr val="0000FF"/>
                </a:solidFill>
                <a:latin typeface="Arial" pitchFamily="34" charset="0"/>
                <a:cs typeface="Arial" pitchFamily="34" charset="0"/>
              </a:rPr>
              <a:t>Trình tự quan sát</a:t>
            </a:r>
            <a:r>
              <a:rPr lang="en-US" sz="3200" b="1">
                <a:solidFill>
                  <a:srgbClr val="0000FF"/>
                </a:solidFill>
                <a:latin typeface="Times New Roman" pitchFamily="18" charset="0"/>
                <a:cs typeface="Arial" pitchFamily="34" charset="0"/>
              </a:rPr>
              <a:t>:</a:t>
            </a:r>
            <a:endParaRPr lang="vi-VN" sz="3200">
              <a:solidFill>
                <a:prstClr val="black"/>
              </a:solidFill>
              <a:cs typeface="Arial" pitchFamily="34" charset="0"/>
            </a:endParaRPr>
          </a:p>
        </p:txBody>
      </p:sp>
      <p:sp>
        <p:nvSpPr>
          <p:cNvPr id="8" name="Rectangle 7"/>
          <p:cNvSpPr>
            <a:spLocks noChangeArrowheads="1"/>
          </p:cNvSpPr>
          <p:nvPr/>
        </p:nvSpPr>
        <p:spPr bwMode="auto">
          <a:xfrm>
            <a:off x="0" y="1052513"/>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b="1">
                <a:solidFill>
                  <a:srgbClr val="0000FF"/>
                </a:solidFill>
                <a:latin typeface="Times New Roman" pitchFamily="18" charset="0"/>
                <a:cs typeface="Arial" pitchFamily="34" charset="0"/>
              </a:rPr>
              <a:t>b</a:t>
            </a:r>
            <a:r>
              <a:rPr lang="en-US" sz="2800" b="1">
                <a:solidFill>
                  <a:srgbClr val="0000FF"/>
                </a:solidFill>
                <a:latin typeface="Arial" pitchFamily="34" charset="0"/>
                <a:cs typeface="Arial" pitchFamily="34" charset="0"/>
              </a:rPr>
              <a:t>) Những giác quan:</a:t>
            </a:r>
            <a:r>
              <a:rPr lang="en-US" sz="3200" b="1">
                <a:solidFill>
                  <a:srgbClr val="0000FF"/>
                </a:solidFill>
                <a:latin typeface="Times New Roman" pitchFamily="18" charset="0"/>
                <a:cs typeface="Arial" pitchFamily="34" charset="0"/>
              </a:rPr>
              <a:t> </a:t>
            </a:r>
            <a:endParaRPr lang="vi-VN" sz="3200">
              <a:solidFill>
                <a:prstClr val="black"/>
              </a:solidFill>
              <a:cs typeface="Arial" pitchFamily="34" charset="0"/>
            </a:endParaRPr>
          </a:p>
        </p:txBody>
      </p:sp>
      <p:sp>
        <p:nvSpPr>
          <p:cNvPr id="9" name="Rectangle 8"/>
          <p:cNvSpPr>
            <a:spLocks noChangeArrowheads="1"/>
          </p:cNvSpPr>
          <p:nvPr/>
        </p:nvSpPr>
        <p:spPr bwMode="auto">
          <a:xfrm>
            <a:off x="0" y="3201988"/>
            <a:ext cx="6719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b="1">
                <a:solidFill>
                  <a:srgbClr val="0000FF"/>
                </a:solidFill>
                <a:latin typeface="Times New Roman" pitchFamily="18" charset="0"/>
                <a:cs typeface="Arial" pitchFamily="34" charset="0"/>
              </a:rPr>
              <a:t>c</a:t>
            </a:r>
            <a:r>
              <a:rPr lang="en-US" sz="2800" b="1">
                <a:solidFill>
                  <a:srgbClr val="0000FF"/>
                </a:solidFill>
                <a:latin typeface="Arial" pitchFamily="34" charset="0"/>
                <a:cs typeface="Arial" pitchFamily="34" charset="0"/>
              </a:rPr>
              <a:t>) Những hình ảnh so sánh, nhân hóa</a:t>
            </a:r>
            <a:r>
              <a:rPr lang="en-US" sz="3200" b="1">
                <a:solidFill>
                  <a:srgbClr val="0000FF"/>
                </a:solidFill>
                <a:latin typeface="Times New Roman" pitchFamily="18" charset="0"/>
                <a:cs typeface="Arial" pitchFamily="34" charset="0"/>
              </a:rPr>
              <a:t> </a:t>
            </a:r>
            <a:endParaRPr lang="vi-VN" sz="3200">
              <a:solidFill>
                <a:prstClr val="black"/>
              </a:solidFill>
              <a:cs typeface="Arial" pitchFamily="34" charset="0"/>
            </a:endParaRPr>
          </a:p>
        </p:txBody>
      </p:sp>
      <p:sp>
        <p:nvSpPr>
          <p:cNvPr id="10" name="TextBox 9"/>
          <p:cNvSpPr txBox="1">
            <a:spLocks noChangeArrowheads="1"/>
          </p:cNvSpPr>
          <p:nvPr/>
        </p:nvSpPr>
        <p:spPr bwMode="auto">
          <a:xfrm>
            <a:off x="2700338" y="1628775"/>
            <a:ext cx="4786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hoa, trái, dáng, thân, cành, lá.</a:t>
            </a:r>
            <a:endParaRPr lang="vi-VN" sz="2800">
              <a:solidFill>
                <a:prstClr val="black"/>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0" y="1628775"/>
            <a:ext cx="2627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Thị giác (mắt):</a:t>
            </a:r>
            <a:endParaRPr lang="vi-VN" sz="2800">
              <a:solidFill>
                <a:prstClr val="black"/>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0" y="2133600"/>
            <a:ext cx="278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0066"/>
                </a:solidFill>
                <a:latin typeface="Times New Roman" pitchFamily="18" charset="0"/>
                <a:cs typeface="Times New Roman" pitchFamily="18" charset="0"/>
              </a:rPr>
              <a:t>Khứu giác (mũi):</a:t>
            </a:r>
            <a:endParaRPr lang="vi-VN" sz="2800">
              <a:solidFill>
                <a:srgbClr val="000066"/>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2700338" y="2133600"/>
            <a:ext cx="5551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0066"/>
                </a:solidFill>
                <a:latin typeface="Times New Roman" pitchFamily="18" charset="0"/>
                <a:cs typeface="Times New Roman" pitchFamily="18" charset="0"/>
              </a:rPr>
              <a:t>hương thơm của trái sầu riêng.</a:t>
            </a:r>
            <a:endParaRPr lang="vi-VN" sz="2800">
              <a:solidFill>
                <a:srgbClr val="000066"/>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0" y="2565400"/>
            <a:ext cx="2500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3300"/>
                </a:solidFill>
                <a:latin typeface="Times New Roman" pitchFamily="18" charset="0"/>
                <a:cs typeface="Times New Roman" pitchFamily="18" charset="0"/>
              </a:rPr>
              <a:t>Vị giác (lưỡi):</a:t>
            </a:r>
            <a:endParaRPr lang="vi-VN" sz="2800">
              <a:solidFill>
                <a:srgbClr val="00330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2700338" y="2565400"/>
            <a:ext cx="4929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srgbClr val="003300"/>
                </a:solidFill>
                <a:latin typeface="Times New Roman" pitchFamily="18" charset="0"/>
                <a:cs typeface="Times New Roman" pitchFamily="18" charset="0"/>
              </a:rPr>
              <a:t>vị ngọt của trái sầu riêng</a:t>
            </a:r>
            <a:endParaRPr lang="vi-VN" sz="2800">
              <a:solidFill>
                <a:srgbClr val="0033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0" y="4016375"/>
            <a:ext cx="1643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So sánh:</a:t>
            </a:r>
            <a:endParaRPr lang="vi-VN" sz="2800">
              <a:solidFill>
                <a:prstClr val="black"/>
              </a:solidFill>
              <a:latin typeface="Times New Roman" pitchFamily="18" charset="0"/>
              <a:cs typeface="Times New Roman" pitchFamily="18" charset="0"/>
            </a:endParaRPr>
          </a:p>
        </p:txBody>
      </p:sp>
      <p:sp>
        <p:nvSpPr>
          <p:cNvPr id="18" name="Rectangle 17"/>
          <p:cNvSpPr>
            <a:spLocks noChangeArrowheads="1"/>
          </p:cNvSpPr>
          <p:nvPr/>
        </p:nvSpPr>
        <p:spPr bwMode="auto">
          <a:xfrm>
            <a:off x="1643063" y="4029075"/>
            <a:ext cx="7929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a:solidFill>
                  <a:srgbClr val="003300"/>
                </a:solidFill>
                <a:cs typeface="Arial" pitchFamily="34" charset="0"/>
              </a:rPr>
              <a:t> </a:t>
            </a:r>
            <a:r>
              <a:rPr lang="en-US" sz="2400" b="1">
                <a:solidFill>
                  <a:srgbClr val="003300"/>
                </a:solidFill>
                <a:latin typeface="Times New Roman" pitchFamily="18" charset="0"/>
                <a:cs typeface="Arial" pitchFamily="34" charset="0"/>
              </a:rPr>
              <a:t>- Hoa s</a:t>
            </a:r>
            <a:r>
              <a:rPr lang="en-US" sz="2000" b="1">
                <a:solidFill>
                  <a:srgbClr val="003300"/>
                </a:solidFill>
                <a:latin typeface=".VnArial" pitchFamily="34" charset="0"/>
                <a:cs typeface="Arial" pitchFamily="34" charset="0"/>
              </a:rPr>
              <a:t>ầu</a:t>
            </a:r>
            <a:r>
              <a:rPr lang="en-US" sz="2400" b="1">
                <a:solidFill>
                  <a:srgbClr val="003300"/>
                </a:solidFill>
                <a:latin typeface="Times New Roman" pitchFamily="18" charset="0"/>
                <a:cs typeface="Arial" pitchFamily="34" charset="0"/>
              </a:rPr>
              <a:t> riêng ngan ngát như hương cau, hương </a:t>
            </a:r>
            <a:r>
              <a:rPr lang="en-US" sz="2000" b="1">
                <a:solidFill>
                  <a:srgbClr val="003300"/>
                </a:solidFill>
                <a:latin typeface=".VnArial" pitchFamily="34" charset="0"/>
                <a:cs typeface="Arial" pitchFamily="34" charset="0"/>
              </a:rPr>
              <a:t>bưởi.</a:t>
            </a:r>
            <a:endParaRPr lang="vi-VN" sz="2000" b="1">
              <a:solidFill>
                <a:srgbClr val="003300"/>
              </a:solidFill>
              <a:latin typeface=".VnArial" pitchFamily="34" charset="0"/>
              <a:cs typeface="Arial" pitchFamily="34" charset="0"/>
            </a:endParaRPr>
          </a:p>
        </p:txBody>
      </p:sp>
      <p:sp>
        <p:nvSpPr>
          <p:cNvPr id="19" name="Rectangle 18"/>
          <p:cNvSpPr>
            <a:spLocks noChangeArrowheads="1"/>
          </p:cNvSpPr>
          <p:nvPr/>
        </p:nvSpPr>
        <p:spPr bwMode="auto">
          <a:xfrm>
            <a:off x="1714500" y="4467225"/>
            <a:ext cx="750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a:solidFill>
                  <a:srgbClr val="003300"/>
                </a:solidFill>
                <a:latin typeface="Times New Roman" pitchFamily="18" charset="0"/>
                <a:cs typeface="Arial" pitchFamily="34" charset="0"/>
              </a:rPr>
              <a:t>- Cánh hoa </a:t>
            </a:r>
            <a:r>
              <a:rPr lang="en-US" sz="2000" b="1">
                <a:solidFill>
                  <a:srgbClr val="003300"/>
                </a:solidFill>
                <a:latin typeface="Arial" pitchFamily="34" charset="0"/>
                <a:cs typeface="Arial" pitchFamily="34" charset="0"/>
              </a:rPr>
              <a:t>nhỏ như vảy</a:t>
            </a:r>
            <a:r>
              <a:rPr lang="en-US" sz="2400" b="1">
                <a:solidFill>
                  <a:srgbClr val="003300"/>
                </a:solidFill>
                <a:latin typeface="Times New Roman" pitchFamily="18" charset="0"/>
                <a:cs typeface="Arial" pitchFamily="34" charset="0"/>
              </a:rPr>
              <a:t> cá, hao hao </a:t>
            </a:r>
            <a:r>
              <a:rPr lang="en-US" sz="2000" b="1">
                <a:solidFill>
                  <a:srgbClr val="003300"/>
                </a:solidFill>
                <a:latin typeface="Arial" pitchFamily="34" charset="0"/>
                <a:cs typeface="Arial" pitchFamily="34" charset="0"/>
              </a:rPr>
              <a:t>giống</a:t>
            </a:r>
            <a:r>
              <a:rPr lang="en-US" sz="2400" b="1">
                <a:solidFill>
                  <a:srgbClr val="003300"/>
                </a:solidFill>
                <a:latin typeface="Times New Roman" pitchFamily="18" charset="0"/>
                <a:cs typeface="Arial" pitchFamily="34" charset="0"/>
              </a:rPr>
              <a:t> cánh sen con.</a:t>
            </a:r>
            <a:endParaRPr lang="vi-VN" sz="2400" b="1">
              <a:solidFill>
                <a:srgbClr val="003300"/>
              </a:solidFill>
              <a:cs typeface="Arial" pitchFamily="34" charset="0"/>
            </a:endParaRPr>
          </a:p>
        </p:txBody>
      </p:sp>
      <p:sp>
        <p:nvSpPr>
          <p:cNvPr id="20" name="Rectangle 19"/>
          <p:cNvSpPr>
            <a:spLocks noChangeArrowheads="1"/>
          </p:cNvSpPr>
          <p:nvPr/>
        </p:nvSpPr>
        <p:spPr bwMode="auto">
          <a:xfrm>
            <a:off x="1763713" y="5013325"/>
            <a:ext cx="562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3300"/>
                </a:solidFill>
                <a:latin typeface="Times New Roman" pitchFamily="18" charset="0"/>
                <a:cs typeface="Arial" pitchFamily="34" charset="0"/>
              </a:rPr>
              <a:t>- </a:t>
            </a:r>
            <a:r>
              <a:rPr lang="en-US" sz="2000" b="1">
                <a:solidFill>
                  <a:srgbClr val="003300"/>
                </a:solidFill>
                <a:latin typeface="Arial" pitchFamily="34" charset="0"/>
                <a:cs typeface="Arial" pitchFamily="34" charset="0"/>
              </a:rPr>
              <a:t>Trái lủng lẳng dưới cành trông như tổ kiến</a:t>
            </a:r>
            <a:r>
              <a:rPr lang="en-US" sz="2000" b="1">
                <a:solidFill>
                  <a:srgbClr val="003300"/>
                </a:solidFill>
                <a:latin typeface="Times New Roman" pitchFamily="18" charset="0"/>
                <a:cs typeface="Arial" pitchFamily="34" charset="0"/>
              </a:rPr>
              <a:t>.</a:t>
            </a:r>
            <a:endParaRPr lang="vi-VN" sz="2000" b="1">
              <a:solidFill>
                <a:srgbClr val="003300"/>
              </a:solidFill>
              <a:cs typeface="Arial" pitchFamily="34" charset="0"/>
            </a:endParaRPr>
          </a:p>
        </p:txBody>
      </p:sp>
      <p:sp>
        <p:nvSpPr>
          <p:cNvPr id="22" name="TextBox 21"/>
          <p:cNvSpPr txBox="1">
            <a:spLocks noChangeArrowheads="1"/>
          </p:cNvSpPr>
          <p:nvPr/>
        </p:nvSpPr>
        <p:spPr bwMode="auto">
          <a:xfrm>
            <a:off x="3643313" y="500063"/>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200">
                <a:solidFill>
                  <a:srgbClr val="FF0000"/>
                </a:solidFill>
                <a:latin typeface="Times New Roman" pitchFamily="18" charset="0"/>
                <a:cs typeface="Times New Roman" pitchFamily="18" charset="0"/>
              </a:rPr>
              <a:t>Quan sát từng bộ phận của cây</a:t>
            </a:r>
            <a:endParaRPr lang="vi-VN"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9235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ppt_x</p:attrName>
                                        </p:attrNameLst>
                                      </p:cBhvr>
                                      <p:tavLst>
                                        <p:tav tm="0">
                                          <p:val>
                                            <p:strVal val="#ppt_x-.2"/>
                                          </p:val>
                                        </p:tav>
                                        <p:tav tm="100000">
                                          <p:val>
                                            <p:strVal val="#ppt_x"/>
                                          </p:val>
                                        </p:tav>
                                      </p:tavLst>
                                    </p:anim>
                                    <p:anim calcmode="lin" valueType="num">
                                      <p:cBhvr>
                                        <p:cTn id="2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ppt_x</p:attrName>
                                        </p:attrNameLst>
                                      </p:cBhvr>
                                      <p:tavLst>
                                        <p:tav tm="0">
                                          <p:val>
                                            <p:strVal val="#ppt_x-.2"/>
                                          </p:val>
                                        </p:tav>
                                        <p:tav tm="100000">
                                          <p:val>
                                            <p:strVal val="#ppt_x"/>
                                          </p:val>
                                        </p:tav>
                                      </p:tavLst>
                                    </p:anim>
                                    <p:anim calcmode="lin" valueType="num">
                                      <p:cBhvr>
                                        <p:cTn id="3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ppt_x</p:attrName>
                                        </p:attrNameLst>
                                      </p:cBhvr>
                                      <p:tavLst>
                                        <p:tav tm="0">
                                          <p:val>
                                            <p:strVal val="#ppt_x-.2"/>
                                          </p:val>
                                        </p:tav>
                                        <p:tav tm="100000">
                                          <p:val>
                                            <p:strVal val="#ppt_x"/>
                                          </p:val>
                                        </p:tav>
                                      </p:tavLst>
                                    </p:anim>
                                    <p:anim calcmode="lin" valueType="num">
                                      <p:cBhvr>
                                        <p:cTn id="4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ppt_x</p:attrName>
                                        </p:attrNameLst>
                                      </p:cBhvr>
                                      <p:tavLst>
                                        <p:tav tm="0">
                                          <p:val>
                                            <p:strVal val="#ppt_x-.2"/>
                                          </p:val>
                                        </p:tav>
                                        <p:tav tm="100000">
                                          <p:val>
                                            <p:strVal val="#ppt_x"/>
                                          </p:val>
                                        </p:tav>
                                      </p:tavLst>
                                    </p:anim>
                                    <p:anim calcmode="lin" valueType="num">
                                      <p:cBhvr>
                                        <p:cTn id="4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ppt_x</p:attrName>
                                        </p:attrNameLst>
                                      </p:cBhvr>
                                      <p:tavLst>
                                        <p:tav tm="0">
                                          <p:val>
                                            <p:strVal val="#ppt_x-.2"/>
                                          </p:val>
                                        </p:tav>
                                        <p:tav tm="100000">
                                          <p:val>
                                            <p:strVal val="#ppt_x"/>
                                          </p:val>
                                        </p:tav>
                                      </p:tavLst>
                                    </p:anim>
                                    <p:anim calcmode="lin" valueType="num">
                                      <p:cBhvr>
                                        <p:cTn id="5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ppt_x</p:attrName>
                                        </p:attrNameLst>
                                      </p:cBhvr>
                                      <p:tavLst>
                                        <p:tav tm="0">
                                          <p:val>
                                            <p:strVal val="#ppt_x-.2"/>
                                          </p:val>
                                        </p:tav>
                                        <p:tav tm="100000">
                                          <p:val>
                                            <p:strVal val="#ppt_x"/>
                                          </p:val>
                                        </p:tav>
                                      </p:tavLst>
                                    </p:anim>
                                    <p:anim calcmode="lin" valueType="num">
                                      <p:cBhvr>
                                        <p:cTn id="6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ppt_x</p:attrName>
                                        </p:attrNameLst>
                                      </p:cBhvr>
                                      <p:tavLst>
                                        <p:tav tm="0">
                                          <p:val>
                                            <p:strVal val="#ppt_x-.2"/>
                                          </p:val>
                                        </p:tav>
                                        <p:tav tm="100000">
                                          <p:val>
                                            <p:strVal val="#ppt_x"/>
                                          </p:val>
                                        </p:tav>
                                      </p:tavLst>
                                    </p:anim>
                                    <p:anim calcmode="lin" valueType="num">
                                      <p:cBhvr>
                                        <p:cTn id="7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71" dur="10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ppt_x</p:attrName>
                                        </p:attrNameLst>
                                      </p:cBhvr>
                                      <p:tavLst>
                                        <p:tav tm="0">
                                          <p:val>
                                            <p:strVal val="#ppt_x-.2"/>
                                          </p:val>
                                        </p:tav>
                                        <p:tav tm="100000">
                                          <p:val>
                                            <p:strVal val="#ppt_x"/>
                                          </p:val>
                                        </p:tav>
                                      </p:tavLst>
                                    </p:anim>
                                    <p:anim calcmode="lin" valueType="num">
                                      <p:cBhvr>
                                        <p:cTn id="7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ppt_x</p:attrName>
                                        </p:attrNameLst>
                                      </p:cBhvr>
                                      <p:tavLst>
                                        <p:tav tm="0">
                                          <p:val>
                                            <p:strVal val="#ppt_x-.2"/>
                                          </p:val>
                                        </p:tav>
                                        <p:tav tm="100000">
                                          <p:val>
                                            <p:strVal val="#ppt_x"/>
                                          </p:val>
                                        </p:tav>
                                      </p:tavLst>
                                    </p:anim>
                                    <p:anim calcmode="lin" valueType="num">
                                      <p:cBhvr>
                                        <p:cTn id="8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000" fill="hold"/>
                                        <p:tgtEl>
                                          <p:spTgt spid="19"/>
                                        </p:tgtEl>
                                        <p:attrNameLst>
                                          <p:attrName>ppt_x</p:attrName>
                                        </p:attrNameLst>
                                      </p:cBhvr>
                                      <p:tavLst>
                                        <p:tav tm="0">
                                          <p:val>
                                            <p:strVal val="#ppt_x-.2"/>
                                          </p:val>
                                        </p:tav>
                                        <p:tav tm="100000">
                                          <p:val>
                                            <p:strVal val="#ppt_x"/>
                                          </p:val>
                                        </p:tav>
                                      </p:tavLst>
                                    </p:anim>
                                    <p:anim calcmode="lin" valueType="num">
                                      <p:cBhvr>
                                        <p:cTn id="9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ppt_x</p:attrName>
                                        </p:attrNameLst>
                                      </p:cBhvr>
                                      <p:tavLst>
                                        <p:tav tm="0">
                                          <p:val>
                                            <p:strVal val="#ppt_x-.2"/>
                                          </p:val>
                                        </p:tav>
                                        <p:tav tm="100000">
                                          <p:val>
                                            <p:strVal val="#ppt_x"/>
                                          </p:val>
                                        </p:tav>
                                      </p:tavLst>
                                    </p:anim>
                                    <p:anim calcmode="lin" valueType="num">
                                      <p:cBhvr>
                                        <p:cTn id="9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vi-VN" sz="1800" b="0" i="0" u="none" strike="noStrike" cap="none" normalizeH="0" baseline="0" smtClean="0">
            <a:ln>
              <a:noFill/>
            </a:ln>
            <a:solidFill>
              <a:schemeClr val="tx1"/>
            </a:solidFill>
            <a:effectLst/>
            <a:latin typeface="VNI-Times"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vi-VN" sz="1800" b="0" i="0" u="none" strike="noStrike" cap="none" normalizeH="0" baseline="0" smtClean="0">
            <a:ln>
              <a:noFill/>
            </a:ln>
            <a:solidFill>
              <a:schemeClr val="tx1"/>
            </a:solidFill>
            <a:effectLst/>
            <a:latin typeface="VNI-Times" pitchFamily="2"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TotalTime>
  <Words>3037</Words>
  <Application>Microsoft Office PowerPoint</Application>
  <PresentationFormat>On-screen Show (4:3)</PresentationFormat>
  <Paragraphs>206</Paragraphs>
  <Slides>29</Slides>
  <Notes>8</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Default Design</vt:lpstr>
      <vt:lpstr>1_Concourse</vt:lpstr>
      <vt:lpstr>2_Concourse</vt:lpstr>
      <vt:lpstr>3_Concourse</vt:lpstr>
      <vt:lpstr>1_Office Theme</vt:lpstr>
      <vt:lpstr>Chủ đề của Office</vt:lpstr>
      <vt:lpstr>1_Default Design</vt:lpstr>
      <vt:lpstr>PowerPoint Presentation</vt:lpstr>
      <vt:lpstr>NHỮNG ĐIỀU CẦN 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1.Tác giả miêu tả bộ phận nào của cây?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Van Nhat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2021-02-18T08:34:32Z</dcterms:created>
  <dcterms:modified xsi:type="dcterms:W3CDTF">2021-02-21T05:27:15Z</dcterms:modified>
</cp:coreProperties>
</file>